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6858000" cx="12192000"/>
  <p:notesSz cx="6858000" cy="9144000"/>
  <p:embeddedFontLst>
    <p:embeddedFont>
      <p:font typeface="Roboto"/>
      <p:regular r:id="rId60"/>
      <p:bold r:id="rId61"/>
      <p:italic r:id="rId62"/>
      <p:boldItalic r:id="rId63"/>
    </p:embeddedFont>
    <p:embeddedFont>
      <p:font typeface="Poppins"/>
      <p:regular r:id="rId64"/>
      <p:bold r:id="rId65"/>
      <p:italic r:id="rId66"/>
      <p:boldItalic r:id="rId67"/>
    </p:embeddedFont>
    <p:embeddedFont>
      <p:font typeface="Inter"/>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0" roundtripDataSignature="AMtx7mjVihIt9F5scAsiB5AQ8+t/HImV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EB9E00-3D61-4036-9AFF-A64229F751C4}">
  <a:tblStyle styleId="{99EB9E00-3D61-4036-9AFF-A64229F751C4}" styleName="Table_0">
    <a:wholeTbl>
      <a:tcTxStyle b="off" i="off">
        <a:font>
          <a:latin typeface="Trebuchet MS"/>
          <a:ea typeface="Trebuchet MS"/>
          <a:cs typeface="Trebuchet MS"/>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customschemas.google.com/relationships/presentationmetadata" Target="meta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5.xml"/><Relationship Id="rId64" Type="http://schemas.openxmlformats.org/officeDocument/2006/relationships/font" Target="fonts/Poppins-regular.fntdata"/><Relationship Id="rId63" Type="http://schemas.openxmlformats.org/officeDocument/2006/relationships/font" Target="fonts/Roboto-boldItalic.fntdata"/><Relationship Id="rId22" Type="http://schemas.openxmlformats.org/officeDocument/2006/relationships/slide" Target="slides/slide17.xml"/><Relationship Id="rId66" Type="http://schemas.openxmlformats.org/officeDocument/2006/relationships/font" Target="fonts/Poppins-italic.fntdata"/><Relationship Id="rId21" Type="http://schemas.openxmlformats.org/officeDocument/2006/relationships/slide" Target="slides/slide16.xml"/><Relationship Id="rId65" Type="http://schemas.openxmlformats.org/officeDocument/2006/relationships/font" Target="fonts/Poppins-bold.fntdata"/><Relationship Id="rId24" Type="http://schemas.openxmlformats.org/officeDocument/2006/relationships/slide" Target="slides/slide19.xml"/><Relationship Id="rId68" Type="http://schemas.openxmlformats.org/officeDocument/2006/relationships/font" Target="fonts/Inter-regular.fntdata"/><Relationship Id="rId23" Type="http://schemas.openxmlformats.org/officeDocument/2006/relationships/slide" Target="slides/slide18.xml"/><Relationship Id="rId67" Type="http://schemas.openxmlformats.org/officeDocument/2006/relationships/font" Target="fonts/Poppins-boldItalic.fntdata"/><Relationship Id="rId60" Type="http://schemas.openxmlformats.org/officeDocument/2006/relationships/font" Target="fonts/Robot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nter-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pic>
        <p:nvPicPr>
          <p:cNvPr descr="HD-ShadowLong.png" id="17" name="Google Shape;17;p56"/>
          <p:cNvPicPr preferRelativeResize="0"/>
          <p:nvPr/>
        </p:nvPicPr>
        <p:blipFill rotWithShape="1">
          <a:blip r:embed="rId2">
            <a:alphaModFix/>
          </a:blip>
          <a:srcRect b="0" l="0" r="0" t="0"/>
          <a:stretch/>
        </p:blipFill>
        <p:spPr>
          <a:xfrm>
            <a:off x="1" y="4242851"/>
            <a:ext cx="8968084" cy="275942"/>
          </a:xfrm>
          <a:prstGeom prst="rect">
            <a:avLst/>
          </a:prstGeom>
          <a:noFill/>
          <a:ln>
            <a:noFill/>
          </a:ln>
        </p:spPr>
      </p:pic>
      <p:pic>
        <p:nvPicPr>
          <p:cNvPr descr="HD-ShadowShort.png" id="18" name="Google Shape;18;p56"/>
          <p:cNvPicPr preferRelativeResize="0"/>
          <p:nvPr/>
        </p:nvPicPr>
        <p:blipFill rotWithShape="1">
          <a:blip r:embed="rId3">
            <a:alphaModFix/>
          </a:blip>
          <a:srcRect b="0" l="0" r="0" t="0"/>
          <a:stretch/>
        </p:blipFill>
        <p:spPr>
          <a:xfrm>
            <a:off x="9111716" y="4243845"/>
            <a:ext cx="3077108" cy="276940"/>
          </a:xfrm>
          <a:prstGeom prst="rect">
            <a:avLst/>
          </a:prstGeom>
          <a:noFill/>
          <a:ln>
            <a:noFill/>
          </a:ln>
        </p:spPr>
      </p:pic>
      <p:sp>
        <p:nvSpPr>
          <p:cNvPr id="19" name="Google Shape;19;p56"/>
          <p:cNvSpPr/>
          <p:nvPr/>
        </p:nvSpPr>
        <p:spPr>
          <a:xfrm>
            <a:off x="0" y="2590078"/>
            <a:ext cx="8968085" cy="1660332"/>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56"/>
          <p:cNvSpPr/>
          <p:nvPr/>
        </p:nvSpPr>
        <p:spPr>
          <a:xfrm>
            <a:off x="9111715" y="2590078"/>
            <a:ext cx="3077109" cy="166033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6"/>
          <p:cNvSpPr txBox="1"/>
          <p:nvPr>
            <p:ph type="ctrTitle"/>
          </p:nvPr>
        </p:nvSpPr>
        <p:spPr>
          <a:xfrm>
            <a:off x="680322" y="2733709"/>
            <a:ext cx="8144134" cy="1373070"/>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6"/>
          <p:cNvSpPr txBox="1"/>
          <p:nvPr>
            <p:ph idx="1" type="subTitle"/>
          </p:nvPr>
        </p:nvSpPr>
        <p:spPr>
          <a:xfrm>
            <a:off x="680322" y="4394039"/>
            <a:ext cx="8144134" cy="1117687"/>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3" name="Google Shape;23;p56"/>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6"/>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6"/>
          <p:cNvSpPr txBox="1"/>
          <p:nvPr>
            <p:ph idx="12" type="sldNum"/>
          </p:nvPr>
        </p:nvSpPr>
        <p:spPr>
          <a:xfrm>
            <a:off x="9255346" y="2750337"/>
            <a:ext cx="1171888" cy="135644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07" name="Shape 107"/>
        <p:cNvGrpSpPr/>
        <p:nvPr/>
      </p:nvGrpSpPr>
      <p:grpSpPr>
        <a:xfrm>
          <a:off x="0" y="0"/>
          <a:ext cx="0" cy="0"/>
          <a:chOff x="0" y="0"/>
          <a:chExt cx="0" cy="0"/>
        </a:xfrm>
      </p:grpSpPr>
      <p:pic>
        <p:nvPicPr>
          <p:cNvPr descr="HD-ShadowLong.png" id="108" name="Google Shape;108;p65"/>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09" name="Google Shape;109;p65"/>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10" name="Google Shape;110;p65"/>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5"/>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5"/>
          <p:cNvSpPr txBox="1"/>
          <p:nvPr>
            <p:ph type="title"/>
          </p:nvPr>
        </p:nvSpPr>
        <p:spPr>
          <a:xfrm>
            <a:off x="680322" y="4711616"/>
            <a:ext cx="9613859" cy="45305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2400"/>
              <a:buFont typeface="Trebuchet M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65"/>
          <p:cNvSpPr/>
          <p:nvPr>
            <p:ph idx="2" type="pic"/>
          </p:nvPr>
        </p:nvSpPr>
        <p:spPr>
          <a:xfrm>
            <a:off x="680322" y="609597"/>
            <a:ext cx="9613859" cy="3589575"/>
          </a:xfrm>
          <a:prstGeom prst="rect">
            <a:avLst/>
          </a:prstGeom>
          <a:noFill/>
          <a:ln>
            <a:noFill/>
          </a:ln>
          <a:effectLst>
            <a:outerShdw blurRad="76200" rotWithShape="0" algn="tl" dir="5040000" dist="63500">
              <a:srgbClr val="000000">
                <a:alpha val="40784"/>
              </a:srgbClr>
            </a:outerShdw>
          </a:effectLst>
        </p:spPr>
      </p:sp>
      <p:sp>
        <p:nvSpPr>
          <p:cNvPr id="114" name="Google Shape;114;p65"/>
          <p:cNvSpPr txBox="1"/>
          <p:nvPr>
            <p:ph idx="1" type="body"/>
          </p:nvPr>
        </p:nvSpPr>
        <p:spPr>
          <a:xfrm>
            <a:off x="680319" y="5169583"/>
            <a:ext cx="9613862" cy="6229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15" name="Google Shape;115;p65"/>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65"/>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65"/>
          <p:cNvSpPr txBox="1"/>
          <p:nvPr>
            <p:ph idx="12" type="sldNum"/>
          </p:nvPr>
        </p:nvSpPr>
        <p:spPr>
          <a:xfrm>
            <a:off x="10729455" y="4711309"/>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18" name="Shape 118"/>
        <p:cNvGrpSpPr/>
        <p:nvPr/>
      </p:nvGrpSpPr>
      <p:grpSpPr>
        <a:xfrm>
          <a:off x="0" y="0"/>
          <a:ext cx="0" cy="0"/>
          <a:chOff x="0" y="0"/>
          <a:chExt cx="0" cy="0"/>
        </a:xfrm>
      </p:grpSpPr>
      <p:pic>
        <p:nvPicPr>
          <p:cNvPr descr="HD-ShadowLong.png" id="119" name="Google Shape;119;p66"/>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20" name="Google Shape;120;p66"/>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21" name="Google Shape;121;p66"/>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6"/>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6"/>
          <p:cNvSpPr txBox="1"/>
          <p:nvPr>
            <p:ph type="title"/>
          </p:nvPr>
        </p:nvSpPr>
        <p:spPr>
          <a:xfrm>
            <a:off x="680322" y="609597"/>
            <a:ext cx="9613858" cy="35927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66"/>
          <p:cNvSpPr txBox="1"/>
          <p:nvPr>
            <p:ph idx="1" type="body"/>
          </p:nvPr>
        </p:nvSpPr>
        <p:spPr>
          <a:xfrm>
            <a:off x="680322" y="4711615"/>
            <a:ext cx="9613859" cy="1090789"/>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25" name="Google Shape;125;p66"/>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66"/>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66"/>
          <p:cNvSpPr txBox="1"/>
          <p:nvPr>
            <p:ph idx="12" type="sldNum"/>
          </p:nvPr>
        </p:nvSpPr>
        <p:spPr>
          <a:xfrm>
            <a:off x="10729455" y="471161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28" name="Shape 128"/>
        <p:cNvGrpSpPr/>
        <p:nvPr/>
      </p:nvGrpSpPr>
      <p:grpSpPr>
        <a:xfrm>
          <a:off x="0" y="0"/>
          <a:ext cx="0" cy="0"/>
          <a:chOff x="0" y="0"/>
          <a:chExt cx="0" cy="0"/>
        </a:xfrm>
      </p:grpSpPr>
      <p:pic>
        <p:nvPicPr>
          <p:cNvPr descr="HD-ShadowLong.png" id="129" name="Google Shape;129;p67"/>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30" name="Google Shape;130;p67"/>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31" name="Google Shape;131;p67"/>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7"/>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7"/>
          <p:cNvSpPr txBox="1"/>
          <p:nvPr>
            <p:ph type="title"/>
          </p:nvPr>
        </p:nvSpPr>
        <p:spPr>
          <a:xfrm>
            <a:off x="1127856" y="609598"/>
            <a:ext cx="8718877" cy="30360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67"/>
          <p:cNvSpPr txBox="1"/>
          <p:nvPr>
            <p:ph idx="1" type="body"/>
          </p:nvPr>
        </p:nvSpPr>
        <p:spPr>
          <a:xfrm>
            <a:off x="1402288" y="3653379"/>
            <a:ext cx="815657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35" name="Google Shape;135;p67"/>
          <p:cNvSpPr txBox="1"/>
          <p:nvPr>
            <p:ph idx="2" type="body"/>
          </p:nvPr>
        </p:nvSpPr>
        <p:spPr>
          <a:xfrm>
            <a:off x="680322" y="4711615"/>
            <a:ext cx="9613859" cy="1090789"/>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36" name="Google Shape;136;p67"/>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67"/>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67"/>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9" name="Google Shape;139;p67"/>
          <p:cNvSpPr txBox="1"/>
          <p:nvPr/>
        </p:nvSpPr>
        <p:spPr>
          <a:xfrm>
            <a:off x="583572" y="74811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7200"/>
              <a:buFont typeface="Trebuchet MS"/>
              <a:buNone/>
            </a:pPr>
            <a:r>
              <a:rPr b="0" i="0" lang="en-US" sz="7200" u="none" cap="none" strike="noStrike">
                <a:solidFill>
                  <a:schemeClr val="lt1"/>
                </a:solidFill>
                <a:latin typeface="Trebuchet MS"/>
                <a:ea typeface="Trebuchet MS"/>
                <a:cs typeface="Trebuchet MS"/>
                <a:sym typeface="Trebuchet MS"/>
              </a:rPr>
              <a:t>“</a:t>
            </a:r>
            <a:endParaRPr/>
          </a:p>
        </p:txBody>
      </p:sp>
      <p:sp>
        <p:nvSpPr>
          <p:cNvPr id="140" name="Google Shape;140;p67"/>
          <p:cNvSpPr txBox="1"/>
          <p:nvPr/>
        </p:nvSpPr>
        <p:spPr>
          <a:xfrm>
            <a:off x="9662809" y="303352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7200"/>
              <a:buFont typeface="Trebuchet MS"/>
              <a:buNone/>
            </a:pPr>
            <a:r>
              <a:rPr b="0" i="0" lang="en-US" sz="7200" u="none" cap="none" strike="noStrike">
                <a:solidFill>
                  <a:schemeClr val="lt1"/>
                </a:solidFill>
                <a:latin typeface="Trebuchet MS"/>
                <a:ea typeface="Trebuchet MS"/>
                <a:cs typeface="Trebuchet MS"/>
                <a:sym typeface="Trebuchet MS"/>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41" name="Shape 141"/>
        <p:cNvGrpSpPr/>
        <p:nvPr/>
      </p:nvGrpSpPr>
      <p:grpSpPr>
        <a:xfrm>
          <a:off x="0" y="0"/>
          <a:ext cx="0" cy="0"/>
          <a:chOff x="0" y="0"/>
          <a:chExt cx="0" cy="0"/>
        </a:xfrm>
      </p:grpSpPr>
      <p:pic>
        <p:nvPicPr>
          <p:cNvPr descr="HD-ShadowLong.png" id="142" name="Google Shape;142;p68"/>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43" name="Google Shape;143;p68"/>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44" name="Google Shape;144;p68"/>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8"/>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8"/>
          <p:cNvSpPr txBox="1"/>
          <p:nvPr>
            <p:ph type="title"/>
          </p:nvPr>
        </p:nvSpPr>
        <p:spPr>
          <a:xfrm>
            <a:off x="680319" y="4711615"/>
            <a:ext cx="9613862" cy="5885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68"/>
          <p:cNvSpPr txBox="1"/>
          <p:nvPr>
            <p:ph idx="1" type="body"/>
          </p:nvPr>
        </p:nvSpPr>
        <p:spPr>
          <a:xfrm>
            <a:off x="680320" y="5300149"/>
            <a:ext cx="9613862" cy="5022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48" name="Google Shape;148;p68"/>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68"/>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68"/>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51" name="Shape 151"/>
        <p:cNvGrpSpPr/>
        <p:nvPr/>
      </p:nvGrpSpPr>
      <p:grpSpPr>
        <a:xfrm>
          <a:off x="0" y="0"/>
          <a:ext cx="0" cy="0"/>
          <a:chOff x="0" y="0"/>
          <a:chExt cx="0" cy="0"/>
        </a:xfrm>
      </p:grpSpPr>
      <p:pic>
        <p:nvPicPr>
          <p:cNvPr descr="HD-ShadowLong.png" id="152" name="Google Shape;152;p69"/>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53" name="Google Shape;153;p69"/>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54" name="Google Shape;154;p69"/>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9"/>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9"/>
          <p:cNvSpPr txBox="1"/>
          <p:nvPr>
            <p:ph type="title"/>
          </p:nvPr>
        </p:nvSpPr>
        <p:spPr>
          <a:xfrm>
            <a:off x="669222" y="753228"/>
            <a:ext cx="9624960"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69"/>
          <p:cNvSpPr txBox="1"/>
          <p:nvPr>
            <p:ph idx="1" type="body"/>
          </p:nvPr>
        </p:nvSpPr>
        <p:spPr>
          <a:xfrm>
            <a:off x="660946" y="2336873"/>
            <a:ext cx="3070034"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58" name="Google Shape;158;p69"/>
          <p:cNvSpPr txBox="1"/>
          <p:nvPr>
            <p:ph idx="2" type="body"/>
          </p:nvPr>
        </p:nvSpPr>
        <p:spPr>
          <a:xfrm>
            <a:off x="680322" y="3022673"/>
            <a:ext cx="3049702"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59" name="Google Shape;159;p69"/>
          <p:cNvSpPr txBox="1"/>
          <p:nvPr>
            <p:ph idx="3" type="body"/>
          </p:nvPr>
        </p:nvSpPr>
        <p:spPr>
          <a:xfrm>
            <a:off x="3956025" y="233687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0" name="Google Shape;160;p69"/>
          <p:cNvSpPr txBox="1"/>
          <p:nvPr>
            <p:ph idx="4" type="body"/>
          </p:nvPr>
        </p:nvSpPr>
        <p:spPr>
          <a:xfrm>
            <a:off x="3945470" y="3022673"/>
            <a:ext cx="3063240"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61" name="Google Shape;161;p69"/>
          <p:cNvSpPr txBox="1"/>
          <p:nvPr>
            <p:ph idx="5" type="body"/>
          </p:nvPr>
        </p:nvSpPr>
        <p:spPr>
          <a:xfrm>
            <a:off x="7224156" y="2336873"/>
            <a:ext cx="307002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2" name="Google Shape;162;p69"/>
          <p:cNvSpPr txBox="1"/>
          <p:nvPr>
            <p:ph idx="6" type="body"/>
          </p:nvPr>
        </p:nvSpPr>
        <p:spPr>
          <a:xfrm>
            <a:off x="7224156" y="3022673"/>
            <a:ext cx="3070025" cy="2913513"/>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63" name="Google Shape;163;p69"/>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69"/>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6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66" name="Shape 166"/>
        <p:cNvGrpSpPr/>
        <p:nvPr/>
      </p:nvGrpSpPr>
      <p:grpSpPr>
        <a:xfrm>
          <a:off x="0" y="0"/>
          <a:ext cx="0" cy="0"/>
          <a:chOff x="0" y="0"/>
          <a:chExt cx="0" cy="0"/>
        </a:xfrm>
      </p:grpSpPr>
      <p:pic>
        <p:nvPicPr>
          <p:cNvPr descr="HD-ShadowLong.png" id="167" name="Google Shape;167;p70"/>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68" name="Google Shape;168;p70"/>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69" name="Google Shape;169;p70"/>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0"/>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0"/>
          <p:cNvSpPr txBox="1"/>
          <p:nvPr>
            <p:ph type="title"/>
          </p:nvPr>
        </p:nvSpPr>
        <p:spPr>
          <a:xfrm>
            <a:off x="680322" y="753228"/>
            <a:ext cx="9613860"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70"/>
          <p:cNvSpPr txBox="1"/>
          <p:nvPr>
            <p:ph idx="1" type="body"/>
          </p:nvPr>
        </p:nvSpPr>
        <p:spPr>
          <a:xfrm>
            <a:off x="680318" y="4297503"/>
            <a:ext cx="30497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3" name="Google Shape;173;p70"/>
          <p:cNvSpPr/>
          <p:nvPr>
            <p:ph idx="2" type="pic"/>
          </p:nvPr>
        </p:nvSpPr>
        <p:spPr>
          <a:xfrm>
            <a:off x="680318" y="2336873"/>
            <a:ext cx="3049705"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74" name="Google Shape;174;p70"/>
          <p:cNvSpPr txBox="1"/>
          <p:nvPr>
            <p:ph idx="3" type="body"/>
          </p:nvPr>
        </p:nvSpPr>
        <p:spPr>
          <a:xfrm>
            <a:off x="680318" y="4873765"/>
            <a:ext cx="3049705"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75" name="Google Shape;175;p70"/>
          <p:cNvSpPr txBox="1"/>
          <p:nvPr>
            <p:ph idx="4" type="body"/>
          </p:nvPr>
        </p:nvSpPr>
        <p:spPr>
          <a:xfrm>
            <a:off x="3945471" y="4297503"/>
            <a:ext cx="3063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6" name="Google Shape;176;p70"/>
          <p:cNvSpPr/>
          <p:nvPr>
            <p:ph idx="5" type="pic"/>
          </p:nvPr>
        </p:nvSpPr>
        <p:spPr>
          <a:xfrm>
            <a:off x="3945470" y="2336873"/>
            <a:ext cx="3063240"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77" name="Google Shape;177;p70"/>
          <p:cNvSpPr txBox="1"/>
          <p:nvPr>
            <p:ph idx="6" type="body"/>
          </p:nvPr>
        </p:nvSpPr>
        <p:spPr>
          <a:xfrm>
            <a:off x="3944117" y="4873764"/>
            <a:ext cx="3067297"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78" name="Google Shape;178;p70"/>
          <p:cNvSpPr txBox="1"/>
          <p:nvPr>
            <p:ph idx="7" type="body"/>
          </p:nvPr>
        </p:nvSpPr>
        <p:spPr>
          <a:xfrm>
            <a:off x="7230678" y="4297503"/>
            <a:ext cx="306350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9" name="Google Shape;179;p70"/>
          <p:cNvSpPr/>
          <p:nvPr>
            <p:ph idx="8" type="pic"/>
          </p:nvPr>
        </p:nvSpPr>
        <p:spPr>
          <a:xfrm>
            <a:off x="7230677" y="2336873"/>
            <a:ext cx="3063505"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180" name="Google Shape;180;p70"/>
          <p:cNvSpPr txBox="1"/>
          <p:nvPr>
            <p:ph idx="9" type="body"/>
          </p:nvPr>
        </p:nvSpPr>
        <p:spPr>
          <a:xfrm>
            <a:off x="7230553" y="4873762"/>
            <a:ext cx="3067563" cy="10624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81" name="Google Shape;181;p7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7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7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4" name="Shape 184"/>
        <p:cNvGrpSpPr/>
        <p:nvPr/>
      </p:nvGrpSpPr>
      <p:grpSpPr>
        <a:xfrm>
          <a:off x="0" y="0"/>
          <a:ext cx="0" cy="0"/>
          <a:chOff x="0" y="0"/>
          <a:chExt cx="0" cy="0"/>
        </a:xfrm>
      </p:grpSpPr>
      <p:pic>
        <p:nvPicPr>
          <p:cNvPr descr="HD-ShadowLong.png" id="185" name="Google Shape;185;p71"/>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86" name="Google Shape;186;p71"/>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87" name="Google Shape;187;p71"/>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1"/>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600"/>
              <a:buFont typeface="Trebuchet M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71"/>
          <p:cNvSpPr txBox="1"/>
          <p:nvPr>
            <p:ph idx="1" type="body"/>
          </p:nvPr>
        </p:nvSpPr>
        <p:spPr>
          <a:xfrm rot="5400000">
            <a:off x="3687594" y="-670400"/>
            <a:ext cx="3599316" cy="961386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1" name="Google Shape;191;p71"/>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71"/>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7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 name="Shape 194"/>
        <p:cNvGrpSpPr/>
        <p:nvPr/>
      </p:nvGrpSpPr>
      <p:grpSpPr>
        <a:xfrm>
          <a:off x="0" y="0"/>
          <a:ext cx="0" cy="0"/>
          <a:chOff x="0" y="0"/>
          <a:chExt cx="0" cy="0"/>
        </a:xfrm>
      </p:grpSpPr>
      <p:sp>
        <p:nvSpPr>
          <p:cNvPr id="195" name="Google Shape;195;p72"/>
          <p:cNvSpPr/>
          <p:nvPr/>
        </p:nvSpPr>
        <p:spPr>
          <a:xfrm rot="5400000">
            <a:off x="8116207" y="1869395"/>
            <a:ext cx="5106988"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2"/>
          <p:cNvSpPr/>
          <p:nvPr/>
        </p:nvSpPr>
        <p:spPr>
          <a:xfrm rot="5400000">
            <a:off x="9868202" y="5372403"/>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2"/>
          <p:cNvSpPr txBox="1"/>
          <p:nvPr>
            <p:ph type="title"/>
          </p:nvPr>
        </p:nvSpPr>
        <p:spPr>
          <a:xfrm rot="5400000">
            <a:off x="8489252" y="2249576"/>
            <a:ext cx="4353760" cy="1073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72"/>
          <p:cNvSpPr txBox="1"/>
          <p:nvPr>
            <p:ph idx="1" type="body"/>
          </p:nvPr>
        </p:nvSpPr>
        <p:spPr>
          <a:xfrm rot="5400000">
            <a:off x="2452030" y="-1162110"/>
            <a:ext cx="5326589" cy="88700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9" name="Google Shape;199;p72"/>
          <p:cNvSpPr txBox="1"/>
          <p:nvPr>
            <p:ph idx="10" type="dt"/>
          </p:nvPr>
        </p:nvSpPr>
        <p:spPr>
          <a:xfrm>
            <a:off x="6807126"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72"/>
          <p:cNvSpPr txBox="1"/>
          <p:nvPr>
            <p:ph idx="11" type="ftr"/>
          </p:nvPr>
        </p:nvSpPr>
        <p:spPr>
          <a:xfrm>
            <a:off x="680321" y="5936188"/>
            <a:ext cx="612680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72"/>
          <p:cNvSpPr txBox="1"/>
          <p:nvPr>
            <p:ph idx="12" type="sldNum"/>
          </p:nvPr>
        </p:nvSpPr>
        <p:spPr>
          <a:xfrm>
            <a:off x="10097550" y="5398633"/>
            <a:ext cx="1154151" cy="1090789"/>
          </a:xfrm>
          <a:prstGeom prst="rect">
            <a:avLst/>
          </a:prstGeom>
          <a:noFill/>
          <a:ln>
            <a:noFill/>
          </a:ln>
        </p:spPr>
        <p:txBody>
          <a:bodyPr anchorCtr="0" anchor="t" bIns="45700" lIns="91425" spcFirstLastPara="1" rIns="91425" wrap="square" tIns="45700">
            <a:noAutofit/>
          </a:bodyPr>
          <a:lstStyle>
            <a:lvl1pPr indent="0" lvl="0" marL="0" algn="ctr">
              <a:spcBef>
                <a:spcPts val="0"/>
              </a:spcBef>
              <a:buNone/>
              <a:defRPr b="0" i="0" sz="3600" u="none" cap="none" strike="noStrike">
                <a:solidFill>
                  <a:schemeClr val="lt1"/>
                </a:solidFill>
                <a:latin typeface="Trebuchet MS"/>
                <a:ea typeface="Trebuchet MS"/>
                <a:cs typeface="Trebuchet MS"/>
                <a:sym typeface="Trebuchet MS"/>
              </a:defRPr>
            </a:lvl1pPr>
            <a:lvl2pPr indent="0" lvl="1" marL="0" algn="ctr">
              <a:spcBef>
                <a:spcPts val="0"/>
              </a:spcBef>
              <a:buNone/>
              <a:defRPr b="0" i="0" sz="3600" u="none" cap="none" strike="noStrike">
                <a:solidFill>
                  <a:schemeClr val="lt1"/>
                </a:solidFill>
                <a:latin typeface="Trebuchet MS"/>
                <a:ea typeface="Trebuchet MS"/>
                <a:cs typeface="Trebuchet MS"/>
                <a:sym typeface="Trebuchet MS"/>
              </a:defRPr>
            </a:lvl2pPr>
            <a:lvl3pPr indent="0" lvl="2" marL="0" algn="ctr">
              <a:spcBef>
                <a:spcPts val="0"/>
              </a:spcBef>
              <a:buNone/>
              <a:defRPr b="0" i="0" sz="3600" u="none" cap="none" strike="noStrike">
                <a:solidFill>
                  <a:schemeClr val="lt1"/>
                </a:solidFill>
                <a:latin typeface="Trebuchet MS"/>
                <a:ea typeface="Trebuchet MS"/>
                <a:cs typeface="Trebuchet MS"/>
                <a:sym typeface="Trebuchet MS"/>
              </a:defRPr>
            </a:lvl3pPr>
            <a:lvl4pPr indent="0" lvl="3" marL="0" algn="ctr">
              <a:spcBef>
                <a:spcPts val="0"/>
              </a:spcBef>
              <a:buNone/>
              <a:defRPr b="0" i="0" sz="3600" u="none" cap="none" strike="noStrike">
                <a:solidFill>
                  <a:schemeClr val="lt1"/>
                </a:solidFill>
                <a:latin typeface="Trebuchet MS"/>
                <a:ea typeface="Trebuchet MS"/>
                <a:cs typeface="Trebuchet MS"/>
                <a:sym typeface="Trebuchet MS"/>
              </a:defRPr>
            </a:lvl4pPr>
            <a:lvl5pPr indent="0" lvl="4" marL="0" algn="ctr">
              <a:spcBef>
                <a:spcPts val="0"/>
              </a:spcBef>
              <a:buNone/>
              <a:defRPr b="0" i="0" sz="3600" u="none" cap="none" strike="noStrike">
                <a:solidFill>
                  <a:schemeClr val="lt1"/>
                </a:solidFill>
                <a:latin typeface="Trebuchet MS"/>
                <a:ea typeface="Trebuchet MS"/>
                <a:cs typeface="Trebuchet MS"/>
                <a:sym typeface="Trebuchet MS"/>
              </a:defRPr>
            </a:lvl5pPr>
            <a:lvl6pPr indent="0" lvl="5" marL="0" algn="ctr">
              <a:spcBef>
                <a:spcPts val="0"/>
              </a:spcBef>
              <a:buNone/>
              <a:defRPr b="0" i="0" sz="3600" u="none" cap="none" strike="noStrike">
                <a:solidFill>
                  <a:schemeClr val="lt1"/>
                </a:solidFill>
                <a:latin typeface="Trebuchet MS"/>
                <a:ea typeface="Trebuchet MS"/>
                <a:cs typeface="Trebuchet MS"/>
                <a:sym typeface="Trebuchet MS"/>
              </a:defRPr>
            </a:lvl6pPr>
            <a:lvl7pPr indent="0" lvl="6" marL="0" algn="ctr">
              <a:spcBef>
                <a:spcPts val="0"/>
              </a:spcBef>
              <a:buNone/>
              <a:defRPr b="0" i="0" sz="3600" u="none" cap="none" strike="noStrike">
                <a:solidFill>
                  <a:schemeClr val="lt1"/>
                </a:solidFill>
                <a:latin typeface="Trebuchet MS"/>
                <a:ea typeface="Trebuchet MS"/>
                <a:cs typeface="Trebuchet MS"/>
                <a:sym typeface="Trebuchet MS"/>
              </a:defRPr>
            </a:lvl7pPr>
            <a:lvl8pPr indent="0" lvl="7" marL="0" algn="ctr">
              <a:spcBef>
                <a:spcPts val="0"/>
              </a:spcBef>
              <a:buNone/>
              <a:defRPr b="0" i="0" sz="3600" u="none" cap="none" strike="noStrike">
                <a:solidFill>
                  <a:schemeClr val="lt1"/>
                </a:solidFill>
                <a:latin typeface="Trebuchet MS"/>
                <a:ea typeface="Trebuchet MS"/>
                <a:cs typeface="Trebuchet MS"/>
                <a:sym typeface="Trebuchet MS"/>
              </a:defRPr>
            </a:lvl8pPr>
            <a:lvl9pPr indent="0" lvl="8" marL="0" algn="ctr">
              <a:spcBef>
                <a:spcPts val="0"/>
              </a:spcBef>
              <a:buNone/>
              <a:defRPr b="0" i="0" sz="3600" u="none" cap="none" strike="noStrike">
                <a:solidFill>
                  <a:schemeClr val="lt1"/>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pic>
        <p:nvPicPr>
          <p:cNvPr descr="HD-ShadowLong.png" id="27" name="Google Shape;27;p57"/>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28" name="Google Shape;28;p57"/>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29" name="Google Shape;29;p57"/>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7"/>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7"/>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57"/>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7"/>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7"/>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pic>
        <p:nvPicPr>
          <p:cNvPr descr="HD-ShadowLong.png" id="37" name="Google Shape;37;p58"/>
          <p:cNvPicPr preferRelativeResize="0"/>
          <p:nvPr/>
        </p:nvPicPr>
        <p:blipFill rotWithShape="1">
          <a:blip r:embed="rId2">
            <a:alphaModFix/>
          </a:blip>
          <a:srcRect b="0" l="0" r="0" t="0"/>
          <a:stretch/>
        </p:blipFill>
        <p:spPr>
          <a:xfrm>
            <a:off x="-1" y="4086907"/>
            <a:ext cx="10437812" cy="321164"/>
          </a:xfrm>
          <a:prstGeom prst="rect">
            <a:avLst/>
          </a:prstGeom>
          <a:noFill/>
          <a:ln>
            <a:noFill/>
          </a:ln>
        </p:spPr>
      </p:pic>
      <p:pic>
        <p:nvPicPr>
          <p:cNvPr descr="HD-ShadowShort.png" id="38" name="Google Shape;38;p58"/>
          <p:cNvPicPr preferRelativeResize="0"/>
          <p:nvPr/>
        </p:nvPicPr>
        <p:blipFill rotWithShape="1">
          <a:blip r:embed="rId3">
            <a:alphaModFix/>
          </a:blip>
          <a:srcRect b="0" l="0" r="0" t="0"/>
          <a:stretch/>
        </p:blipFill>
        <p:spPr>
          <a:xfrm>
            <a:off x="10585824" y="4087901"/>
            <a:ext cx="1602997" cy="144270"/>
          </a:xfrm>
          <a:prstGeom prst="rect">
            <a:avLst/>
          </a:prstGeom>
          <a:noFill/>
          <a:ln>
            <a:noFill/>
          </a:ln>
        </p:spPr>
      </p:pic>
      <p:sp>
        <p:nvSpPr>
          <p:cNvPr id="39" name="Google Shape;39;p58"/>
          <p:cNvSpPr/>
          <p:nvPr/>
        </p:nvSpPr>
        <p:spPr>
          <a:xfrm>
            <a:off x="-2" y="2726267"/>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8"/>
          <p:cNvSpPr/>
          <p:nvPr/>
        </p:nvSpPr>
        <p:spPr>
          <a:xfrm>
            <a:off x="10585825" y="2726267"/>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8"/>
          <p:cNvSpPr txBox="1"/>
          <p:nvPr>
            <p:ph type="title"/>
          </p:nvPr>
        </p:nvSpPr>
        <p:spPr>
          <a:xfrm>
            <a:off x="680322" y="2869895"/>
            <a:ext cx="9613860" cy="1090788"/>
          </a:xfrm>
          <a:prstGeom prst="rect">
            <a:avLst/>
          </a:prstGeom>
          <a:noFill/>
          <a:ln>
            <a:noFill/>
          </a:ln>
        </p:spPr>
        <p:txBody>
          <a:bodyPr anchorCtr="0" anchor="ctr" bIns="45700" lIns="91425" spcFirstLastPara="1" rIns="91425" wrap="square" tIns="45700">
            <a:normAutofit/>
          </a:bodyPr>
          <a:lstStyle>
            <a:lvl1pPr lvl="0" algn="r">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8"/>
          <p:cNvSpPr txBox="1"/>
          <p:nvPr>
            <p:ph idx="1" type="body"/>
          </p:nvPr>
        </p:nvSpPr>
        <p:spPr>
          <a:xfrm>
            <a:off x="680322" y="4232171"/>
            <a:ext cx="9613860" cy="1704017"/>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chemeClr val="lt1"/>
              </a:buClr>
              <a:buSzPts val="2000"/>
              <a:buNone/>
              <a:defRPr sz="20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43" name="Google Shape;43;p58"/>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8"/>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8"/>
          <p:cNvSpPr txBox="1"/>
          <p:nvPr>
            <p:ph idx="12" type="sldNum"/>
          </p:nvPr>
        </p:nvSpPr>
        <p:spPr>
          <a:xfrm>
            <a:off x="10729455" y="2869895"/>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pic>
        <p:nvPicPr>
          <p:cNvPr descr="HD-ShadowLong.png" id="47" name="Google Shape;47;p59"/>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48" name="Google Shape;48;p59"/>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49" name="Google Shape;49;p59"/>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9"/>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59"/>
          <p:cNvSpPr txBox="1"/>
          <p:nvPr>
            <p:ph idx="1" type="body"/>
          </p:nvPr>
        </p:nvSpPr>
        <p:spPr>
          <a:xfrm>
            <a:off x="680320" y="2336873"/>
            <a:ext cx="4698358"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59"/>
          <p:cNvSpPr txBox="1"/>
          <p:nvPr>
            <p:ph idx="2" type="body"/>
          </p:nvPr>
        </p:nvSpPr>
        <p:spPr>
          <a:xfrm>
            <a:off x="5594123" y="2336873"/>
            <a:ext cx="4700058" cy="35993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4" name="Google Shape;54;p59"/>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9"/>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pic>
        <p:nvPicPr>
          <p:cNvPr descr="HD-ShadowLong.png" id="58" name="Google Shape;58;p60"/>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59" name="Google Shape;59;p60"/>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60" name="Google Shape;60;p60"/>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0"/>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0"/>
          <p:cNvSpPr txBox="1"/>
          <p:nvPr>
            <p:ph type="title"/>
          </p:nvPr>
        </p:nvSpPr>
        <p:spPr>
          <a:xfrm>
            <a:off x="680319" y="753229"/>
            <a:ext cx="9613863" cy="10809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0"/>
          <p:cNvSpPr txBox="1"/>
          <p:nvPr>
            <p:ph idx="1" type="body"/>
          </p:nvPr>
        </p:nvSpPr>
        <p:spPr>
          <a:xfrm>
            <a:off x="906350" y="2336873"/>
            <a:ext cx="4472327" cy="69313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4" name="Google Shape;64;p60"/>
          <p:cNvSpPr txBox="1"/>
          <p:nvPr>
            <p:ph idx="2" type="body"/>
          </p:nvPr>
        </p:nvSpPr>
        <p:spPr>
          <a:xfrm>
            <a:off x="680322" y="3030008"/>
            <a:ext cx="4698355" cy="290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5" name="Google Shape;65;p60"/>
          <p:cNvSpPr txBox="1"/>
          <p:nvPr>
            <p:ph idx="3" type="body"/>
          </p:nvPr>
        </p:nvSpPr>
        <p:spPr>
          <a:xfrm>
            <a:off x="5820154" y="2336873"/>
            <a:ext cx="4474028" cy="692076"/>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6" name="Google Shape;66;p60"/>
          <p:cNvSpPr txBox="1"/>
          <p:nvPr>
            <p:ph idx="4" type="body"/>
          </p:nvPr>
        </p:nvSpPr>
        <p:spPr>
          <a:xfrm>
            <a:off x="5594123" y="3030008"/>
            <a:ext cx="4700059" cy="290617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 name="Google Shape;67;p60"/>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60"/>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6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pic>
        <p:nvPicPr>
          <p:cNvPr descr="HD-ShadowLong.png" id="71" name="Google Shape;71;p61"/>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72" name="Google Shape;72;p61"/>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73" name="Google Shape;73;p61"/>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1"/>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1"/>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1"/>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pic>
        <p:nvPicPr>
          <p:cNvPr descr="HD-ShadowShort.png" id="80" name="Google Shape;80;p62"/>
          <p:cNvPicPr preferRelativeResize="0"/>
          <p:nvPr/>
        </p:nvPicPr>
        <p:blipFill rotWithShape="1">
          <a:blip r:embed="rId2">
            <a:alphaModFix/>
          </a:blip>
          <a:srcRect b="0" l="0" r="0" t="0"/>
          <a:stretch/>
        </p:blipFill>
        <p:spPr>
          <a:xfrm>
            <a:off x="10585826" y="1971234"/>
            <a:ext cx="1602997" cy="144270"/>
          </a:xfrm>
          <a:prstGeom prst="rect">
            <a:avLst/>
          </a:prstGeom>
          <a:noFill/>
          <a:ln>
            <a:noFill/>
          </a:ln>
        </p:spPr>
      </p:pic>
      <p:sp>
        <p:nvSpPr>
          <p:cNvPr id="81" name="Google Shape;81;p62"/>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2"/>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2"/>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2"/>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pic>
        <p:nvPicPr>
          <p:cNvPr descr="HD-ShadowLong.png" id="86" name="Google Shape;86;p63"/>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87" name="Google Shape;87;p63"/>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88" name="Google Shape;88;p63"/>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3"/>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3"/>
          <p:cNvSpPr txBox="1"/>
          <p:nvPr>
            <p:ph type="title"/>
          </p:nvPr>
        </p:nvSpPr>
        <p:spPr>
          <a:xfrm>
            <a:off x="680321" y="753227"/>
            <a:ext cx="9613859" cy="108094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63"/>
          <p:cNvSpPr txBox="1"/>
          <p:nvPr>
            <p:ph idx="1" type="body"/>
          </p:nvPr>
        </p:nvSpPr>
        <p:spPr>
          <a:xfrm>
            <a:off x="4685846" y="2336873"/>
            <a:ext cx="5608336" cy="359931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2" name="Google Shape;92;p63"/>
          <p:cNvSpPr txBox="1"/>
          <p:nvPr>
            <p:ph idx="2" type="body"/>
          </p:nvPr>
        </p:nvSpPr>
        <p:spPr>
          <a:xfrm>
            <a:off x="680322" y="2336872"/>
            <a:ext cx="3790078" cy="359931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3" name="Google Shape;93;p63"/>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63"/>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6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pic>
        <p:nvPicPr>
          <p:cNvPr descr="HD-ShadowLong.png" id="97" name="Google Shape;97;p64"/>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98" name="Google Shape;98;p64"/>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99" name="Google Shape;99;p64"/>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4"/>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4"/>
          <p:cNvSpPr txBox="1"/>
          <p:nvPr>
            <p:ph type="title"/>
          </p:nvPr>
        </p:nvSpPr>
        <p:spPr>
          <a:xfrm>
            <a:off x="680323" y="753228"/>
            <a:ext cx="9613857" cy="10809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rebuchet M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64"/>
          <p:cNvSpPr/>
          <p:nvPr>
            <p:ph idx="2" type="pic"/>
          </p:nvPr>
        </p:nvSpPr>
        <p:spPr>
          <a:xfrm>
            <a:off x="4868333" y="2336874"/>
            <a:ext cx="5425849" cy="3599312"/>
          </a:xfrm>
          <a:prstGeom prst="rect">
            <a:avLst/>
          </a:prstGeom>
          <a:noFill/>
          <a:ln>
            <a:noFill/>
          </a:ln>
          <a:effectLst>
            <a:outerShdw blurRad="76200" rotWithShape="0" algn="tl" dir="5040000" dist="63500">
              <a:srgbClr val="000000">
                <a:alpha val="40784"/>
              </a:srgbClr>
            </a:outerShdw>
          </a:effectLst>
        </p:spPr>
      </p:sp>
      <p:sp>
        <p:nvSpPr>
          <p:cNvPr id="103" name="Google Shape;103;p64"/>
          <p:cNvSpPr txBox="1"/>
          <p:nvPr>
            <p:ph idx="1" type="body"/>
          </p:nvPr>
        </p:nvSpPr>
        <p:spPr>
          <a:xfrm>
            <a:off x="680323" y="2336873"/>
            <a:ext cx="3876256" cy="3599315"/>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4" name="Google Shape;104;p64"/>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64"/>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6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9" name="Shape 9"/>
        <p:cNvGrpSpPr/>
        <p:nvPr/>
      </p:nvGrpSpPr>
      <p:grpSpPr>
        <a:xfrm>
          <a:off x="0" y="0"/>
          <a:ext cx="0" cy="0"/>
          <a:chOff x="0" y="0"/>
          <a:chExt cx="0" cy="0"/>
        </a:xfrm>
      </p:grpSpPr>
      <p:pic>
        <p:nvPicPr>
          <p:cNvPr descr="hashOverlay-FullResolve.png" id="10" name="Google Shape;10;p55"/>
          <p:cNvPicPr preferRelativeResize="0"/>
          <p:nvPr/>
        </p:nvPicPr>
        <p:blipFill rotWithShape="1">
          <a:blip r:embed="rId1">
            <a:alphaModFix amt="10000"/>
          </a:blip>
          <a:srcRect b="0" l="0" r="0" t="0"/>
          <a:stretch/>
        </p:blipFill>
        <p:spPr>
          <a:xfrm>
            <a:off x="0" y="0"/>
            <a:ext cx="12192000" cy="6858000"/>
          </a:xfrm>
          <a:prstGeom prst="rect">
            <a:avLst/>
          </a:prstGeom>
          <a:noFill/>
          <a:ln>
            <a:noFill/>
          </a:ln>
        </p:spPr>
      </p:pic>
      <p:sp>
        <p:nvSpPr>
          <p:cNvPr id="11" name="Google Shape;11;p5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55"/>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13" name="Google Shape;13;p55"/>
          <p:cNvSpPr txBox="1"/>
          <p:nvPr>
            <p:ph idx="10" type="dt"/>
          </p:nvPr>
        </p:nvSpPr>
        <p:spPr>
          <a:xfrm>
            <a:off x="7550981" y="5936187"/>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14" name="Google Shape;14;p55"/>
          <p:cNvSpPr txBox="1"/>
          <p:nvPr>
            <p:ph idx="11" type="ftr"/>
          </p:nvPr>
        </p:nvSpPr>
        <p:spPr>
          <a:xfrm>
            <a:off x="680321" y="5936188"/>
            <a:ext cx="687066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lt1"/>
                </a:solidFill>
                <a:latin typeface="Trebuchet MS"/>
                <a:ea typeface="Trebuchet MS"/>
                <a:cs typeface="Trebuchet MS"/>
                <a:sym typeface="Trebuchet MS"/>
              </a:defRPr>
            </a:lvl9pPr>
          </a:lstStyle>
          <a:p/>
        </p:txBody>
      </p:sp>
      <p:sp>
        <p:nvSpPr>
          <p:cNvPr id="15" name="Google Shape;15;p55"/>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3600" u="none" cap="none" strike="noStrike">
                <a:solidFill>
                  <a:schemeClr val="lt1"/>
                </a:solidFill>
                <a:latin typeface="Trebuchet MS"/>
                <a:ea typeface="Trebuchet MS"/>
                <a:cs typeface="Trebuchet MS"/>
                <a:sym typeface="Trebuchet MS"/>
              </a:defRPr>
            </a:lvl1pPr>
            <a:lvl2pPr indent="0" lvl="1" marL="0" marR="0" rtl="0" algn="l">
              <a:spcBef>
                <a:spcPts val="0"/>
              </a:spcBef>
              <a:buNone/>
              <a:defRPr b="0" i="0" sz="3600" u="none" cap="none" strike="noStrike">
                <a:solidFill>
                  <a:schemeClr val="lt1"/>
                </a:solidFill>
                <a:latin typeface="Trebuchet MS"/>
                <a:ea typeface="Trebuchet MS"/>
                <a:cs typeface="Trebuchet MS"/>
                <a:sym typeface="Trebuchet MS"/>
              </a:defRPr>
            </a:lvl2pPr>
            <a:lvl3pPr indent="0" lvl="2" marL="0" marR="0" rtl="0" algn="l">
              <a:spcBef>
                <a:spcPts val="0"/>
              </a:spcBef>
              <a:buNone/>
              <a:defRPr b="0" i="0" sz="3600" u="none" cap="none" strike="noStrike">
                <a:solidFill>
                  <a:schemeClr val="lt1"/>
                </a:solidFill>
                <a:latin typeface="Trebuchet MS"/>
                <a:ea typeface="Trebuchet MS"/>
                <a:cs typeface="Trebuchet MS"/>
                <a:sym typeface="Trebuchet MS"/>
              </a:defRPr>
            </a:lvl3pPr>
            <a:lvl4pPr indent="0" lvl="3" marL="0" marR="0" rtl="0" algn="l">
              <a:spcBef>
                <a:spcPts val="0"/>
              </a:spcBef>
              <a:buNone/>
              <a:defRPr b="0" i="0" sz="3600" u="none" cap="none" strike="noStrike">
                <a:solidFill>
                  <a:schemeClr val="lt1"/>
                </a:solidFill>
                <a:latin typeface="Trebuchet MS"/>
                <a:ea typeface="Trebuchet MS"/>
                <a:cs typeface="Trebuchet MS"/>
                <a:sym typeface="Trebuchet MS"/>
              </a:defRPr>
            </a:lvl4pPr>
            <a:lvl5pPr indent="0" lvl="4" marL="0" marR="0" rtl="0" algn="l">
              <a:spcBef>
                <a:spcPts val="0"/>
              </a:spcBef>
              <a:buNone/>
              <a:defRPr b="0" i="0" sz="3600" u="none" cap="none" strike="noStrike">
                <a:solidFill>
                  <a:schemeClr val="lt1"/>
                </a:solidFill>
                <a:latin typeface="Trebuchet MS"/>
                <a:ea typeface="Trebuchet MS"/>
                <a:cs typeface="Trebuchet MS"/>
                <a:sym typeface="Trebuchet MS"/>
              </a:defRPr>
            </a:lvl5pPr>
            <a:lvl6pPr indent="0" lvl="5" marL="0" marR="0" rtl="0" algn="l">
              <a:spcBef>
                <a:spcPts val="0"/>
              </a:spcBef>
              <a:buNone/>
              <a:defRPr b="0" i="0" sz="3600" u="none" cap="none" strike="noStrike">
                <a:solidFill>
                  <a:schemeClr val="lt1"/>
                </a:solidFill>
                <a:latin typeface="Trebuchet MS"/>
                <a:ea typeface="Trebuchet MS"/>
                <a:cs typeface="Trebuchet MS"/>
                <a:sym typeface="Trebuchet MS"/>
              </a:defRPr>
            </a:lvl6pPr>
            <a:lvl7pPr indent="0" lvl="6" marL="0" marR="0" rtl="0" algn="l">
              <a:spcBef>
                <a:spcPts val="0"/>
              </a:spcBef>
              <a:buNone/>
              <a:defRPr b="0" i="0" sz="3600" u="none" cap="none" strike="noStrike">
                <a:solidFill>
                  <a:schemeClr val="lt1"/>
                </a:solidFill>
                <a:latin typeface="Trebuchet MS"/>
                <a:ea typeface="Trebuchet MS"/>
                <a:cs typeface="Trebuchet MS"/>
                <a:sym typeface="Trebuchet MS"/>
              </a:defRPr>
            </a:lvl7pPr>
            <a:lvl8pPr indent="0" lvl="7" marL="0" marR="0" rtl="0" algn="l">
              <a:spcBef>
                <a:spcPts val="0"/>
              </a:spcBef>
              <a:buNone/>
              <a:defRPr b="0" i="0" sz="3600" u="none" cap="none" strike="noStrike">
                <a:solidFill>
                  <a:schemeClr val="lt1"/>
                </a:solidFill>
                <a:latin typeface="Trebuchet MS"/>
                <a:ea typeface="Trebuchet MS"/>
                <a:cs typeface="Trebuchet MS"/>
                <a:sym typeface="Trebuchet MS"/>
              </a:defRPr>
            </a:lvl8pPr>
            <a:lvl9pPr indent="0" lvl="8" marL="0" marR="0" rtl="0" algn="l">
              <a:spcBef>
                <a:spcPts val="0"/>
              </a:spcBef>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4.png"/><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hyperlink" Target="https://commons.wikimedia.org/wiki/File:Database_normalization.svg" TargetMode="External"/><Relationship Id="rId7" Type="http://schemas.openxmlformats.org/officeDocument/2006/relationships/hyperlink" Target="https://creativecommons.org/licenses/by-sa/3.0/" TargetMode="External"/><Relationship Id="rId8"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jp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7.png"/><Relationship Id="rId6"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28.png"/><Relationship Id="rId6"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5.png"/><Relationship Id="rId6"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8.png"/><Relationship Id="rId6"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34.png"/><Relationship Id="rId5"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1.png"/><Relationship Id="rId6"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10.png"/><Relationship Id="rId5" Type="http://schemas.openxmlformats.org/officeDocument/2006/relationships/image" Target="../media/image37.png"/><Relationship Id="rId6"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3.png"/><Relationship Id="rId6" Type="http://schemas.openxmlformats.org/officeDocument/2006/relationships/image" Target="../media/image42.png"/><Relationship Id="rId7" Type="http://schemas.openxmlformats.org/officeDocument/2006/relationships/image" Target="../media/image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6.png"/><Relationship Id="rId6"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simplilearn.com/tutorials/sql-tutorial/primary-key-in-sql" TargetMode="External"/><Relationship Id="rId4" Type="http://schemas.openxmlformats.org/officeDocument/2006/relationships/image" Target="../media/image15.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206" name="Shape 206"/>
        <p:cNvGrpSpPr/>
        <p:nvPr/>
      </p:nvGrpSpPr>
      <p:grpSpPr>
        <a:xfrm>
          <a:off x="0" y="0"/>
          <a:ext cx="0" cy="0"/>
          <a:chOff x="0" y="0"/>
          <a:chExt cx="0" cy="0"/>
        </a:xfrm>
      </p:grpSpPr>
      <p:sp>
        <p:nvSpPr>
          <p:cNvPr id="207" name="Google Shape;207;p1"/>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descr="Abstract illustration of a graphene sheet" id="208" name="Google Shape;208;p1"/>
          <p:cNvPicPr preferRelativeResize="0"/>
          <p:nvPr/>
        </p:nvPicPr>
        <p:blipFill rotWithShape="1">
          <a:blip r:embed="rId3">
            <a:alphaModFix amt="41000"/>
          </a:blip>
          <a:srcRect b="0" l="0" r="0" t="15730"/>
          <a:stretch/>
        </p:blipFill>
        <p:spPr>
          <a:xfrm>
            <a:off x="-3176" y="10"/>
            <a:ext cx="12192000" cy="6857991"/>
          </a:xfrm>
          <a:prstGeom prst="rect">
            <a:avLst/>
          </a:prstGeom>
          <a:noFill/>
          <a:ln>
            <a:noFill/>
          </a:ln>
        </p:spPr>
      </p:pic>
      <p:sp>
        <p:nvSpPr>
          <p:cNvPr id="209" name="Google Shape;209;p1"/>
          <p:cNvSpPr/>
          <p:nvPr/>
        </p:nvSpPr>
        <p:spPr>
          <a:xfrm>
            <a:off x="0" y="4249541"/>
            <a:ext cx="8968085" cy="1660332"/>
          </a:xfrm>
          <a:prstGeom prst="rect">
            <a:avLst/>
          </a:prstGeom>
          <a:solidFill>
            <a:srgbClr val="0C0C0C">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
          <p:cNvSpPr txBox="1"/>
          <p:nvPr>
            <p:ph type="ctrTitle"/>
          </p:nvPr>
        </p:nvSpPr>
        <p:spPr>
          <a:xfrm>
            <a:off x="680322" y="4402667"/>
            <a:ext cx="8133478" cy="940240"/>
          </a:xfrm>
          <a:prstGeom prst="rect">
            <a:avLst/>
          </a:prstGeom>
          <a:noFill/>
          <a:ln>
            <a:noFill/>
          </a:ln>
        </p:spPr>
        <p:txBody>
          <a:bodyPr anchorCtr="0" anchor="b" bIns="45700" lIns="91425" spcFirstLastPara="1" rIns="91425" wrap="square" tIns="45700">
            <a:normAutofit fontScale="90000"/>
          </a:bodyPr>
          <a:lstStyle/>
          <a:p>
            <a:pPr indent="0" lvl="0" marL="0" rtl="0" algn="r">
              <a:lnSpc>
                <a:spcPct val="90000"/>
              </a:lnSpc>
              <a:spcBef>
                <a:spcPts val="0"/>
              </a:spcBef>
              <a:spcAft>
                <a:spcPts val="0"/>
              </a:spcAft>
              <a:buClr>
                <a:schemeClr val="lt1"/>
              </a:buClr>
              <a:buSzPct val="100000"/>
              <a:buFont typeface="Times New Roman"/>
              <a:buNone/>
            </a:pPr>
            <a:br>
              <a:rPr lang="en-US" sz="3000">
                <a:latin typeface="Times New Roman"/>
                <a:ea typeface="Times New Roman"/>
                <a:cs typeface="Times New Roman"/>
                <a:sym typeface="Times New Roman"/>
              </a:rPr>
            </a:br>
            <a:r>
              <a:rPr b="1" lang="en-US" sz="5300">
                <a:latin typeface="Trebuchet MS"/>
                <a:ea typeface="Trebuchet MS"/>
                <a:cs typeface="Trebuchet MS"/>
                <a:sym typeface="Trebuchet MS"/>
              </a:rPr>
              <a:t>DATABASE NORMALIZATION</a:t>
            </a:r>
            <a:endParaRPr sz="5300">
              <a:latin typeface="Trebuchet MS"/>
              <a:ea typeface="Trebuchet MS"/>
              <a:cs typeface="Trebuchet MS"/>
              <a:sym typeface="Trebuchet MS"/>
            </a:endParaRPr>
          </a:p>
        </p:txBody>
      </p:sp>
      <p:sp>
        <p:nvSpPr>
          <p:cNvPr id="211" name="Google Shape;211;p1"/>
          <p:cNvSpPr/>
          <p:nvPr/>
        </p:nvSpPr>
        <p:spPr>
          <a:xfrm>
            <a:off x="9111715" y="4249541"/>
            <a:ext cx="3077109" cy="166033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
          <p:cNvSpPr/>
          <p:nvPr/>
        </p:nvSpPr>
        <p:spPr>
          <a:xfrm>
            <a:off x="0" y="5902314"/>
            <a:ext cx="8968085" cy="275942"/>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13" name="Google Shape;213;p1"/>
          <p:cNvSpPr/>
          <p:nvPr/>
        </p:nvSpPr>
        <p:spPr>
          <a:xfrm>
            <a:off x="9111715" y="5902314"/>
            <a:ext cx="3080285" cy="275942"/>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descr="Logo&#10;&#10;Description automatically generated" id="214" name="Google Shape;214;p1"/>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ransition spd="slow" p14:dur="1500">
    <p:split orient="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2F2F2"/>
              </a:buClr>
              <a:buSzPts val="4000"/>
              <a:buFont typeface="Trebuchet MS"/>
              <a:buNone/>
            </a:pPr>
            <a:r>
              <a:rPr b="1" i="0" lang="en-US" sz="4000">
                <a:solidFill>
                  <a:srgbClr val="F2F2F2"/>
                </a:solidFill>
                <a:latin typeface="Trebuchet MS"/>
                <a:ea typeface="Trebuchet MS"/>
                <a:cs typeface="Trebuchet MS"/>
                <a:sym typeface="Trebuchet MS"/>
              </a:rPr>
              <a:t>What is Anomaly?</a:t>
            </a:r>
            <a:endParaRPr b="1" sz="4000">
              <a:solidFill>
                <a:srgbClr val="F2F2F2"/>
              </a:solidFill>
              <a:latin typeface="Trebuchet MS"/>
              <a:ea typeface="Trebuchet MS"/>
              <a:cs typeface="Trebuchet MS"/>
              <a:sym typeface="Trebuchet MS"/>
            </a:endParaRPr>
          </a:p>
        </p:txBody>
      </p:sp>
      <p:sp>
        <p:nvSpPr>
          <p:cNvPr id="300" name="Google Shape;300;p10"/>
          <p:cNvSpPr txBox="1"/>
          <p:nvPr>
            <p:ph idx="1" type="body"/>
          </p:nvPr>
        </p:nvSpPr>
        <p:spPr>
          <a:xfrm>
            <a:off x="497150" y="2095130"/>
            <a:ext cx="10768614" cy="4634143"/>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just">
              <a:lnSpc>
                <a:spcPct val="90000"/>
              </a:lnSpc>
              <a:spcBef>
                <a:spcPts val="0"/>
              </a:spcBef>
              <a:spcAft>
                <a:spcPts val="0"/>
              </a:spcAft>
              <a:buClr>
                <a:srgbClr val="F2F2F2"/>
              </a:buClr>
              <a:buSzPct val="100000"/>
              <a:buChar char="•"/>
            </a:pPr>
            <a:r>
              <a:rPr b="1" i="0" lang="en-US">
                <a:solidFill>
                  <a:srgbClr val="F2F2F2"/>
                </a:solidFill>
              </a:rPr>
              <a:t>In Database Management System (DBMS), anomaly means the inconsistency occurred in the relational table during the operations performed on the relational table.</a:t>
            </a:r>
            <a:endParaRPr/>
          </a:p>
          <a:p>
            <a:pPr indent="-87629" lvl="0" marL="228600" rtl="0" algn="just">
              <a:lnSpc>
                <a:spcPct val="90000"/>
              </a:lnSpc>
              <a:spcBef>
                <a:spcPts val="1000"/>
              </a:spcBef>
              <a:spcAft>
                <a:spcPts val="0"/>
              </a:spcAft>
              <a:buClr>
                <a:schemeClr val="lt1"/>
              </a:buClr>
              <a:buSzPct val="100000"/>
              <a:buNone/>
            </a:pPr>
            <a:r>
              <a:t/>
            </a:r>
            <a:endParaRPr b="1" i="0">
              <a:solidFill>
                <a:srgbClr val="F2F2F2"/>
              </a:solidFill>
            </a:endParaRPr>
          </a:p>
          <a:p>
            <a:pPr indent="-228600" lvl="0" marL="228600" rtl="0" algn="just">
              <a:lnSpc>
                <a:spcPct val="90000"/>
              </a:lnSpc>
              <a:spcBef>
                <a:spcPts val="1000"/>
              </a:spcBef>
              <a:spcAft>
                <a:spcPts val="0"/>
              </a:spcAft>
              <a:buClr>
                <a:srgbClr val="F2F2F2"/>
              </a:buClr>
              <a:buSzPct val="100000"/>
              <a:buChar char="•"/>
            </a:pPr>
            <a:r>
              <a:rPr b="1" i="0" lang="en-US">
                <a:solidFill>
                  <a:srgbClr val="F2F2F2"/>
                </a:solidFill>
              </a:rPr>
              <a:t>There can be various reasons for anomalies to occur in the database. </a:t>
            </a:r>
            <a:endParaRPr/>
          </a:p>
          <a:p>
            <a:pPr indent="-87629" lvl="0" marL="228600" rtl="0" algn="just">
              <a:lnSpc>
                <a:spcPct val="90000"/>
              </a:lnSpc>
              <a:spcBef>
                <a:spcPts val="1000"/>
              </a:spcBef>
              <a:spcAft>
                <a:spcPts val="0"/>
              </a:spcAft>
              <a:buClr>
                <a:schemeClr val="lt1"/>
              </a:buClr>
              <a:buSzPct val="100000"/>
              <a:buNone/>
            </a:pPr>
            <a:r>
              <a:t/>
            </a:r>
            <a:endParaRPr b="1" i="0">
              <a:solidFill>
                <a:srgbClr val="F2F2F2"/>
              </a:solidFill>
            </a:endParaRPr>
          </a:p>
          <a:p>
            <a:pPr indent="-228600" lvl="0" marL="228600" rtl="0" algn="just">
              <a:lnSpc>
                <a:spcPct val="90000"/>
              </a:lnSpc>
              <a:spcBef>
                <a:spcPts val="1000"/>
              </a:spcBef>
              <a:spcAft>
                <a:spcPts val="0"/>
              </a:spcAft>
              <a:buClr>
                <a:srgbClr val="F2F2F2"/>
              </a:buClr>
              <a:buSzPct val="100000"/>
              <a:buChar char="•"/>
            </a:pPr>
            <a:r>
              <a:rPr b="1" i="0" lang="en-US">
                <a:solidFill>
                  <a:srgbClr val="F2F2F2"/>
                </a:solidFill>
              </a:rPr>
              <a:t>For example, if there is a lot of redundant data present in our database then DBMS anomalies can occur. If a table is constructed in a very poor manner, then there is a chance of database anomaly. Due to database anomalies, the integrity of the database suffers.</a:t>
            </a:r>
            <a:endParaRPr/>
          </a:p>
          <a:p>
            <a:pPr indent="-87629" lvl="0" marL="228600" rtl="0" algn="just">
              <a:lnSpc>
                <a:spcPct val="90000"/>
              </a:lnSpc>
              <a:spcBef>
                <a:spcPts val="1000"/>
              </a:spcBef>
              <a:spcAft>
                <a:spcPts val="0"/>
              </a:spcAft>
              <a:buClr>
                <a:schemeClr val="lt1"/>
              </a:buClr>
              <a:buSzPct val="100000"/>
              <a:buNone/>
            </a:pPr>
            <a:r>
              <a:t/>
            </a:r>
            <a:endParaRPr b="1" i="0">
              <a:solidFill>
                <a:srgbClr val="F2F2F2"/>
              </a:solidFill>
            </a:endParaRPr>
          </a:p>
          <a:p>
            <a:pPr indent="-228600" lvl="0" marL="228600" rtl="0" algn="just">
              <a:lnSpc>
                <a:spcPct val="90000"/>
              </a:lnSpc>
              <a:spcBef>
                <a:spcPts val="1000"/>
              </a:spcBef>
              <a:spcAft>
                <a:spcPts val="0"/>
              </a:spcAft>
              <a:buClr>
                <a:srgbClr val="F2F2F2"/>
              </a:buClr>
              <a:buSzPct val="100000"/>
              <a:buChar char="•"/>
            </a:pPr>
            <a:r>
              <a:rPr b="1" i="0" lang="en-US">
                <a:solidFill>
                  <a:srgbClr val="F2F2F2"/>
                </a:solidFill>
              </a:rPr>
              <a:t>The other reason for the database anomalies is that all the data is stored in a single table. So, to remove the anomalies of the database, normalization is the process that is done where the splitting of the table and joining of the table (different types of join) occurs.</a:t>
            </a:r>
            <a:endParaRPr b="1">
              <a:solidFill>
                <a:srgbClr val="F2F2F2"/>
              </a:solidFill>
            </a:endParaRPr>
          </a:p>
        </p:txBody>
      </p:sp>
      <p:pic>
        <p:nvPicPr>
          <p:cNvPr descr="Logo&#10;&#10;Description automatically generated" id="301" name="Google Shape;301;p10"/>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5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animEffect filter="fade" transition="in">
                                      <p:cBhvr>
                                        <p:cTn dur="1000"/>
                                        <p:tgtEl>
                                          <p:spTgt spid="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animEffect filter="fade" transition="in">
                                      <p:cBhvr>
                                        <p:cTn dur="1000"/>
                                        <p:tgtEl>
                                          <p:spTgt spid="3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animEffect filter="fade" transition="in">
                                      <p:cBhvr>
                                        <p:cTn dur="1000"/>
                                        <p:tgtEl>
                                          <p:spTgt spid="3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3" st="3"/>
                                            </p:txEl>
                                          </p:spTgt>
                                        </p:tgtEl>
                                        <p:attrNameLst>
                                          <p:attrName>style.visibility</p:attrName>
                                        </p:attrNameLst>
                                      </p:cBhvr>
                                      <p:to>
                                        <p:strVal val="visible"/>
                                      </p:to>
                                    </p:set>
                                    <p:animEffect filter="fade" transition="in">
                                      <p:cBhvr>
                                        <p:cTn dur="1000"/>
                                        <p:tgtEl>
                                          <p:spTgt spid="3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4" st="4"/>
                                            </p:txEl>
                                          </p:spTgt>
                                        </p:tgtEl>
                                        <p:attrNameLst>
                                          <p:attrName>style.visibility</p:attrName>
                                        </p:attrNameLst>
                                      </p:cBhvr>
                                      <p:to>
                                        <p:strVal val="visible"/>
                                      </p:to>
                                    </p:set>
                                    <p:animEffect filter="fade" transition="in">
                                      <p:cBhvr>
                                        <p:cTn dur="1000"/>
                                        <p:tgtEl>
                                          <p:spTgt spid="30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5" st="5"/>
                                            </p:txEl>
                                          </p:spTgt>
                                        </p:tgtEl>
                                        <p:attrNameLst>
                                          <p:attrName>style.visibility</p:attrName>
                                        </p:attrNameLst>
                                      </p:cBhvr>
                                      <p:to>
                                        <p:strVal val="visible"/>
                                      </p:to>
                                    </p:set>
                                    <p:animEffect filter="fade" transition="in">
                                      <p:cBhvr>
                                        <p:cTn dur="1000"/>
                                        <p:tgtEl>
                                          <p:spTgt spid="30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6" st="6"/>
                                            </p:txEl>
                                          </p:spTgt>
                                        </p:tgtEl>
                                        <p:attrNameLst>
                                          <p:attrName>style.visibility</p:attrName>
                                        </p:attrNameLst>
                                      </p:cBhvr>
                                      <p:to>
                                        <p:strVal val="visible"/>
                                      </p:to>
                                    </p:set>
                                    <p:animEffect filter="fade" transition="in">
                                      <p:cBhvr>
                                        <p:cTn dur="1000"/>
                                        <p:tgtEl>
                                          <p:spTgt spid="30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305" name="Shape 305"/>
        <p:cNvGrpSpPr/>
        <p:nvPr/>
      </p:nvGrpSpPr>
      <p:grpSpPr>
        <a:xfrm>
          <a:off x="0" y="0"/>
          <a:ext cx="0" cy="0"/>
          <a:chOff x="0" y="0"/>
          <a:chExt cx="0" cy="0"/>
        </a:xfrm>
      </p:grpSpPr>
      <p:sp>
        <p:nvSpPr>
          <p:cNvPr id="306" name="Google Shape;306;p1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i="0" lang="en-US" sz="4000">
                <a:latin typeface="Trebuchet MS"/>
                <a:ea typeface="Trebuchet MS"/>
                <a:cs typeface="Trebuchet MS"/>
                <a:sym typeface="Trebuchet MS"/>
              </a:rPr>
              <a:t>Insertion anomaly</a:t>
            </a:r>
            <a:endParaRPr sz="4000">
              <a:latin typeface="Trebuchet MS"/>
              <a:ea typeface="Trebuchet MS"/>
              <a:cs typeface="Trebuchet MS"/>
              <a:sym typeface="Trebuchet MS"/>
            </a:endParaRPr>
          </a:p>
        </p:txBody>
      </p:sp>
      <p:sp>
        <p:nvSpPr>
          <p:cNvPr id="307" name="Google Shape;307;p11"/>
          <p:cNvSpPr txBox="1"/>
          <p:nvPr>
            <p:ph idx="1" type="body"/>
          </p:nvPr>
        </p:nvSpPr>
        <p:spPr>
          <a:xfrm>
            <a:off x="680322" y="2336872"/>
            <a:ext cx="5338738" cy="4276991"/>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lt1"/>
              </a:buClr>
              <a:buSzPts val="2000"/>
              <a:buChar char="•"/>
            </a:pPr>
            <a:r>
              <a:rPr b="1" i="0" lang="en-US" sz="2000"/>
              <a:t>There are circumstances in which certain facts cannot be recorded at all. </a:t>
            </a:r>
            <a:endParaRPr/>
          </a:p>
          <a:p>
            <a:pPr indent="-101600" lvl="0" marL="228600" rtl="0" algn="just">
              <a:lnSpc>
                <a:spcPct val="90000"/>
              </a:lnSpc>
              <a:spcBef>
                <a:spcPts val="1000"/>
              </a:spcBef>
              <a:spcAft>
                <a:spcPts val="0"/>
              </a:spcAft>
              <a:buClr>
                <a:schemeClr val="lt1"/>
              </a:buClr>
              <a:buSzPts val="2000"/>
              <a:buNone/>
            </a:pPr>
            <a:r>
              <a:t/>
            </a:r>
            <a:endParaRPr b="1" i="0" sz="2000"/>
          </a:p>
          <a:p>
            <a:pPr indent="-228600" lvl="0" marL="228600" rtl="0" algn="just">
              <a:lnSpc>
                <a:spcPct val="90000"/>
              </a:lnSpc>
              <a:spcBef>
                <a:spcPts val="1000"/>
              </a:spcBef>
              <a:spcAft>
                <a:spcPts val="0"/>
              </a:spcAft>
              <a:buClr>
                <a:schemeClr val="lt1"/>
              </a:buClr>
              <a:buSzPts val="2000"/>
              <a:buChar char="•"/>
            </a:pPr>
            <a:r>
              <a:rPr b="1" i="0" lang="en-US" sz="2000"/>
              <a:t>For example, each record in a "Faculty and Their Courses" relation might contain a Faculty ID, Faculty Name, Faculty Hire Date, and Course Code. Therefore, the details of any faculty member who teaches at least one course can be recorded, but a newly hired faculty member who has not yet been assigned to teach any courses cannot be recorded, except by setting the Course Code to null.</a:t>
            </a:r>
            <a:endParaRPr b="1" sz="2000"/>
          </a:p>
        </p:txBody>
      </p:sp>
      <p:pic>
        <p:nvPicPr>
          <p:cNvPr descr="Table&#10;&#10;Description automatically generated" id="308" name="Google Shape;308;p11"/>
          <p:cNvPicPr preferRelativeResize="0"/>
          <p:nvPr/>
        </p:nvPicPr>
        <p:blipFill rotWithShape="1">
          <a:blip r:embed="rId3">
            <a:alphaModFix/>
          </a:blip>
          <a:srcRect b="0" l="0" r="0" t="0"/>
          <a:stretch/>
        </p:blipFill>
        <p:spPr>
          <a:xfrm>
            <a:off x="6296571" y="2609757"/>
            <a:ext cx="5639886" cy="2749443"/>
          </a:xfrm>
          <a:prstGeom prst="rect">
            <a:avLst/>
          </a:prstGeom>
          <a:solidFill>
            <a:srgbClr val="FCE8CF"/>
          </a:solidFill>
          <a:ln>
            <a:noFill/>
          </a:ln>
          <a:effectLst>
            <a:outerShdw blurRad="76200" rotWithShape="0" algn="tl" dir="5040000" dist="63500">
              <a:srgbClr val="000000">
                <a:alpha val="40784"/>
              </a:srgbClr>
            </a:outerShdw>
          </a:effectLst>
        </p:spPr>
      </p:pic>
      <p:pic>
        <p:nvPicPr>
          <p:cNvPr descr="Logo&#10;&#10;Description automatically generated" id="309" name="Google Shape;309;p11"/>
          <p:cNvPicPr preferRelativeResize="0"/>
          <p:nvPr/>
        </p:nvPicPr>
        <p:blipFill rotWithShape="1">
          <a:blip r:embed="rId4">
            <a:alphaModFix/>
          </a:blip>
          <a:srcRect b="0" l="0" r="0" t="0"/>
          <a:stretch/>
        </p:blipFill>
        <p:spPr>
          <a:xfrm>
            <a:off x="11020424" y="-2"/>
            <a:ext cx="1168399" cy="1168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0" st="0"/>
                                            </p:txEl>
                                          </p:spTgt>
                                        </p:tgtEl>
                                        <p:attrNameLst>
                                          <p:attrName>style.visibility</p:attrName>
                                        </p:attrNameLst>
                                      </p:cBhvr>
                                      <p:to>
                                        <p:strVal val="visible"/>
                                      </p:to>
                                    </p:set>
                                    <p:animEffect filter="fade" transition="in">
                                      <p:cBhvr>
                                        <p:cTn dur="1000"/>
                                        <p:tgtEl>
                                          <p:spTgt spid="3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1" st="1"/>
                                            </p:txEl>
                                          </p:spTgt>
                                        </p:tgtEl>
                                        <p:attrNameLst>
                                          <p:attrName>style.visibility</p:attrName>
                                        </p:attrNameLst>
                                      </p:cBhvr>
                                      <p:to>
                                        <p:strVal val="visible"/>
                                      </p:to>
                                    </p:set>
                                    <p:animEffect filter="fade" transition="in">
                                      <p:cBhvr>
                                        <p:cTn dur="1000"/>
                                        <p:tgtEl>
                                          <p:spTgt spid="3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xEl>
                                              <p:pRg end="2" st="2"/>
                                            </p:txEl>
                                          </p:spTgt>
                                        </p:tgtEl>
                                        <p:attrNameLst>
                                          <p:attrName>style.visibility</p:attrName>
                                        </p:attrNameLst>
                                      </p:cBhvr>
                                      <p:to>
                                        <p:strVal val="visible"/>
                                      </p:to>
                                    </p:set>
                                    <p:animEffect filter="fade" transition="in">
                                      <p:cBhvr>
                                        <p:cTn dur="1000"/>
                                        <p:tgtEl>
                                          <p:spTgt spid="3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313" name="Shape 313"/>
        <p:cNvGrpSpPr/>
        <p:nvPr/>
      </p:nvGrpSpPr>
      <p:grpSpPr>
        <a:xfrm>
          <a:off x="0" y="0"/>
          <a:ext cx="0" cy="0"/>
          <a:chOff x="0" y="0"/>
          <a:chExt cx="0" cy="0"/>
        </a:xfrm>
      </p:grpSpPr>
      <p:sp>
        <p:nvSpPr>
          <p:cNvPr id="314" name="Google Shape;314;p1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i="0" lang="en-US" sz="4000">
                <a:latin typeface="Trebuchet MS"/>
                <a:ea typeface="Trebuchet MS"/>
                <a:cs typeface="Trebuchet MS"/>
                <a:sym typeface="Trebuchet MS"/>
              </a:rPr>
              <a:t>Update anomaly</a:t>
            </a:r>
            <a:endParaRPr b="1" sz="4000">
              <a:latin typeface="Trebuchet MS"/>
              <a:ea typeface="Trebuchet MS"/>
              <a:cs typeface="Trebuchet MS"/>
              <a:sym typeface="Trebuchet MS"/>
            </a:endParaRPr>
          </a:p>
        </p:txBody>
      </p:sp>
      <p:sp>
        <p:nvSpPr>
          <p:cNvPr id="315" name="Google Shape;315;p12"/>
          <p:cNvSpPr txBox="1"/>
          <p:nvPr>
            <p:ph idx="1" type="body"/>
          </p:nvPr>
        </p:nvSpPr>
        <p:spPr>
          <a:xfrm>
            <a:off x="333375" y="2336872"/>
            <a:ext cx="6019800" cy="4159177"/>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1800"/>
              <a:buChar char="•"/>
            </a:pPr>
            <a:r>
              <a:rPr b="1" i="0" lang="en-US" sz="1800"/>
              <a:t>The same information can be expressed on multiple rows; therefore, updates to the relationship may result in logical inconsistencies.</a:t>
            </a:r>
            <a:endParaRPr/>
          </a:p>
          <a:p>
            <a:pPr indent="-114300" lvl="0" marL="228600" rtl="0" algn="just">
              <a:lnSpc>
                <a:spcPct val="90000"/>
              </a:lnSpc>
              <a:spcBef>
                <a:spcPts val="1000"/>
              </a:spcBef>
              <a:spcAft>
                <a:spcPts val="0"/>
              </a:spcAft>
              <a:buClr>
                <a:schemeClr val="lt1"/>
              </a:buClr>
              <a:buSzPts val="1800"/>
              <a:buNone/>
            </a:pPr>
            <a:r>
              <a:t/>
            </a:r>
            <a:endParaRPr b="1" i="0" sz="1800"/>
          </a:p>
          <a:p>
            <a:pPr indent="-228600" lvl="0" marL="228600" rtl="0" algn="just">
              <a:lnSpc>
                <a:spcPct val="90000"/>
              </a:lnSpc>
              <a:spcBef>
                <a:spcPts val="1000"/>
              </a:spcBef>
              <a:spcAft>
                <a:spcPts val="0"/>
              </a:spcAft>
              <a:buClr>
                <a:schemeClr val="lt1"/>
              </a:buClr>
              <a:buSzPts val="1800"/>
              <a:buChar char="•"/>
            </a:pPr>
            <a:r>
              <a:rPr b="1" i="0" lang="en-US" sz="1800"/>
              <a:t> For example, each record in an "Employees' Skills" relation might contain an Employee ID, Employee Address, and Skill; thus, a change of address for a particular employee may need to be applied to multiple records (one for each skill). If the update is only partially successful – the employee's address is updated on some records but not others – then the relation is left in an inconsistent state. Specifically, the relation provides conflicting answers to the question of what this particular employee's address is.</a:t>
            </a:r>
            <a:endParaRPr b="1" sz="1800"/>
          </a:p>
        </p:txBody>
      </p:sp>
      <p:pic>
        <p:nvPicPr>
          <p:cNvPr descr="A picture containing shape&#10;&#10;Description automatically generated" id="316" name="Google Shape;316;p12"/>
          <p:cNvPicPr preferRelativeResize="0"/>
          <p:nvPr/>
        </p:nvPicPr>
        <p:blipFill rotWithShape="1">
          <a:blip r:embed="rId3">
            <a:alphaModFix/>
          </a:blip>
          <a:srcRect b="0" l="0" r="0" t="0"/>
          <a:stretch/>
        </p:blipFill>
        <p:spPr>
          <a:xfrm>
            <a:off x="6600178" y="2418200"/>
            <a:ext cx="5386083" cy="3075597"/>
          </a:xfrm>
          <a:prstGeom prst="rect">
            <a:avLst/>
          </a:prstGeom>
          <a:solidFill>
            <a:srgbClr val="F2F2F2"/>
          </a:solidFill>
          <a:ln>
            <a:noFill/>
          </a:ln>
          <a:effectLst>
            <a:outerShdw blurRad="76200" rotWithShape="0" algn="tl" dir="5040000" dist="63500">
              <a:srgbClr val="000000">
                <a:alpha val="40784"/>
              </a:srgbClr>
            </a:outerShdw>
          </a:effectLst>
        </p:spPr>
      </p:pic>
      <p:pic>
        <p:nvPicPr>
          <p:cNvPr descr="Logo&#10;&#10;Description automatically generated" id="317" name="Google Shape;317;p12"/>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animEffect filter="fade" transition="in">
                                      <p:cBhvr>
                                        <p:cTn dur="1000"/>
                                        <p:tgtEl>
                                          <p:spTgt spid="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animEffect filter="fade" transition="in">
                                      <p:cBhvr>
                                        <p:cTn dur="1000"/>
                                        <p:tgtEl>
                                          <p:spTgt spid="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xEl>
                                              <p:pRg end="2" st="2"/>
                                            </p:txEl>
                                          </p:spTgt>
                                        </p:tgtEl>
                                        <p:attrNameLst>
                                          <p:attrName>style.visibility</p:attrName>
                                        </p:attrNameLst>
                                      </p:cBhvr>
                                      <p:to>
                                        <p:strVal val="visible"/>
                                      </p:to>
                                    </p:set>
                                    <p:animEffect filter="fade" transition="in">
                                      <p:cBhvr>
                                        <p:cTn dur="1000"/>
                                        <p:tgtEl>
                                          <p:spTgt spid="3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321" name="Shape 321"/>
        <p:cNvGrpSpPr/>
        <p:nvPr/>
      </p:nvGrpSpPr>
      <p:grpSpPr>
        <a:xfrm>
          <a:off x="0" y="0"/>
          <a:ext cx="0" cy="0"/>
          <a:chOff x="0" y="0"/>
          <a:chExt cx="0" cy="0"/>
        </a:xfrm>
      </p:grpSpPr>
      <p:sp>
        <p:nvSpPr>
          <p:cNvPr id="322" name="Google Shape;322;p1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i="0" lang="en-US" sz="4000"/>
              <a:t>Deletion anomaly</a:t>
            </a:r>
            <a:endParaRPr sz="4000"/>
          </a:p>
        </p:txBody>
      </p:sp>
      <p:sp>
        <p:nvSpPr>
          <p:cNvPr id="323" name="Google Shape;323;p13"/>
          <p:cNvSpPr txBox="1"/>
          <p:nvPr>
            <p:ph idx="1" type="body"/>
          </p:nvPr>
        </p:nvSpPr>
        <p:spPr>
          <a:xfrm>
            <a:off x="411033" y="2336873"/>
            <a:ext cx="5684967" cy="3859741"/>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i="0" lang="en-US" sz="2000"/>
              <a:t>Under certain circumstances, the deletion of data representing certain facts necessitates the deletion of data representing completely different facts. The "Faculty and Their Courses" relation described in the previous example suffers from this type of anomaly, for if a faculty member temporarily ceases to be assigned to any courses, the last of the records on which that faculty member appears must be deleted, effectively also deleting the faculty member, unless the Course Code field is set to null.</a:t>
            </a:r>
            <a:endParaRPr b="1" sz="2000"/>
          </a:p>
        </p:txBody>
      </p:sp>
      <p:pic>
        <p:nvPicPr>
          <p:cNvPr descr="Table&#10;&#10;Description automatically generated" id="324" name="Google Shape;324;p13"/>
          <p:cNvPicPr preferRelativeResize="0"/>
          <p:nvPr/>
        </p:nvPicPr>
        <p:blipFill rotWithShape="1">
          <a:blip r:embed="rId3">
            <a:alphaModFix/>
          </a:blip>
          <a:srcRect b="0" l="0" r="0" t="0"/>
          <a:stretch/>
        </p:blipFill>
        <p:spPr>
          <a:xfrm>
            <a:off x="6461848" y="2566755"/>
            <a:ext cx="5500526" cy="2351474"/>
          </a:xfrm>
          <a:prstGeom prst="rect">
            <a:avLst/>
          </a:prstGeom>
          <a:solidFill>
            <a:schemeClr val="lt1"/>
          </a:solidFill>
          <a:ln>
            <a:noFill/>
          </a:ln>
          <a:effectLst>
            <a:outerShdw blurRad="76200" rotWithShape="0" algn="tl" dir="5040000" dist="63500">
              <a:srgbClr val="000000">
                <a:alpha val="40784"/>
              </a:srgbClr>
            </a:outerShdw>
          </a:effectLst>
        </p:spPr>
      </p:pic>
      <p:pic>
        <p:nvPicPr>
          <p:cNvPr descr="Logo&#10;&#10;Description automatically generated" id="325" name="Google Shape;325;p13"/>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2000"/>
                                        <p:tgtEl>
                                          <p:spTgt spid="32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latin typeface="Trebuchet MS"/>
                <a:ea typeface="Trebuchet MS"/>
                <a:cs typeface="Trebuchet MS"/>
                <a:sym typeface="Trebuchet MS"/>
              </a:rPr>
              <a:t>Functional Dependency</a:t>
            </a:r>
            <a:endParaRPr sz="4000">
              <a:latin typeface="Trebuchet MS"/>
              <a:ea typeface="Trebuchet MS"/>
              <a:cs typeface="Trebuchet MS"/>
              <a:sym typeface="Trebuchet MS"/>
            </a:endParaRPr>
          </a:p>
        </p:txBody>
      </p:sp>
      <p:sp>
        <p:nvSpPr>
          <p:cNvPr id="331" name="Google Shape;331;p14"/>
          <p:cNvSpPr txBox="1"/>
          <p:nvPr>
            <p:ph idx="1" type="body"/>
          </p:nvPr>
        </p:nvSpPr>
        <p:spPr>
          <a:xfrm>
            <a:off x="680321" y="2336872"/>
            <a:ext cx="10567687" cy="4063927"/>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lang="en-US" sz="2000"/>
              <a:t>Functional dependency is a relationship that exists between two attributes.</a:t>
            </a:r>
            <a:endParaRPr/>
          </a:p>
          <a:p>
            <a:pPr indent="0" lvl="0" marL="0" rtl="0" algn="just">
              <a:lnSpc>
                <a:spcPct val="90000"/>
              </a:lnSpc>
              <a:spcBef>
                <a:spcPts val="1000"/>
              </a:spcBef>
              <a:spcAft>
                <a:spcPts val="0"/>
              </a:spcAft>
              <a:buClr>
                <a:schemeClr val="lt1"/>
              </a:buClr>
              <a:buSzPts val="2000"/>
              <a:buNone/>
            </a:pPr>
            <a:r>
              <a:rPr b="1" lang="en-US" sz="2000"/>
              <a:t> </a:t>
            </a:r>
            <a:endParaRPr/>
          </a:p>
          <a:p>
            <a:pPr indent="-228600" lvl="0" marL="228600" rtl="0" algn="just">
              <a:lnSpc>
                <a:spcPct val="90000"/>
              </a:lnSpc>
              <a:spcBef>
                <a:spcPts val="1000"/>
              </a:spcBef>
              <a:spcAft>
                <a:spcPts val="0"/>
              </a:spcAft>
              <a:buClr>
                <a:schemeClr val="lt1"/>
              </a:buClr>
              <a:buSzPts val="2000"/>
              <a:buChar char="•"/>
            </a:pPr>
            <a:r>
              <a:rPr b="1" lang="en-US" sz="2000"/>
              <a:t>It typically exists between the primary key and non-key attribute within a table. </a:t>
            </a:r>
            <a:endParaRPr/>
          </a:p>
          <a:p>
            <a:pPr indent="-101600" lvl="0" marL="228600" rtl="0" algn="just">
              <a:lnSpc>
                <a:spcPct val="90000"/>
              </a:lnSpc>
              <a:spcBef>
                <a:spcPts val="1000"/>
              </a:spcBef>
              <a:spcAft>
                <a:spcPts val="0"/>
              </a:spcAft>
              <a:buClr>
                <a:schemeClr val="lt1"/>
              </a:buClr>
              <a:buSzPts val="2000"/>
              <a:buNone/>
            </a:pPr>
            <a:r>
              <a:t/>
            </a:r>
            <a:endParaRPr b="1" sz="2000"/>
          </a:p>
          <a:p>
            <a:pPr indent="-228600" lvl="0" marL="228600" rtl="0" algn="just">
              <a:lnSpc>
                <a:spcPct val="90000"/>
              </a:lnSpc>
              <a:spcBef>
                <a:spcPts val="1000"/>
              </a:spcBef>
              <a:spcAft>
                <a:spcPts val="0"/>
              </a:spcAft>
              <a:buClr>
                <a:schemeClr val="lt1"/>
              </a:buClr>
              <a:buSzPts val="2000"/>
              <a:buChar char="•"/>
            </a:pPr>
            <a:r>
              <a:rPr b="1" lang="en-US" sz="2000"/>
              <a:t>X → Y </a:t>
            </a:r>
            <a:endParaRPr/>
          </a:p>
          <a:p>
            <a:pPr indent="-101600" lvl="0" marL="228600" rtl="0" algn="just">
              <a:lnSpc>
                <a:spcPct val="90000"/>
              </a:lnSpc>
              <a:spcBef>
                <a:spcPts val="1000"/>
              </a:spcBef>
              <a:spcAft>
                <a:spcPts val="0"/>
              </a:spcAft>
              <a:buClr>
                <a:schemeClr val="lt1"/>
              </a:buClr>
              <a:buSzPts val="2000"/>
              <a:buNone/>
            </a:pPr>
            <a:r>
              <a:t/>
            </a:r>
            <a:endParaRPr b="1" sz="2000"/>
          </a:p>
          <a:p>
            <a:pPr indent="-228600" lvl="0" marL="228600" rtl="0" algn="just">
              <a:lnSpc>
                <a:spcPct val="90000"/>
              </a:lnSpc>
              <a:spcBef>
                <a:spcPts val="1000"/>
              </a:spcBef>
              <a:spcAft>
                <a:spcPts val="0"/>
              </a:spcAft>
              <a:buClr>
                <a:schemeClr val="lt1"/>
              </a:buClr>
              <a:buSzPts val="2000"/>
              <a:buChar char="•"/>
            </a:pPr>
            <a:r>
              <a:rPr b="1" lang="en-US" sz="2000"/>
              <a:t>The left side of FD is known as a determinant, and the right side of the production is known as a dependent.</a:t>
            </a:r>
            <a:endParaRPr b="1" sz="2000"/>
          </a:p>
        </p:txBody>
      </p:sp>
      <p:pic>
        <p:nvPicPr>
          <p:cNvPr descr="Logo&#10;&#10;Description automatically generated" id="332" name="Google Shape;332;p14"/>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1000"/>
                                        <p:tgtEl>
                                          <p:spTgt spid="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Effect filter="fade" transition="in">
                                      <p:cBhvr>
                                        <p:cTn dur="1000"/>
                                        <p:tgtEl>
                                          <p:spTgt spid="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Effect filter="fade" transition="in">
                                      <p:cBhvr>
                                        <p:cTn dur="1000"/>
                                        <p:tgtEl>
                                          <p:spTgt spid="3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animEffect filter="fade" transition="in">
                                      <p:cBhvr>
                                        <p:cTn dur="1000"/>
                                        <p:tgtEl>
                                          <p:spTgt spid="3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animEffect filter="fade" transition="in">
                                      <p:cBhvr>
                                        <p:cTn dur="1000"/>
                                        <p:tgtEl>
                                          <p:spTgt spid="3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animEffect filter="fade" transition="in">
                                      <p:cBhvr>
                                        <p:cTn dur="1000"/>
                                        <p:tgtEl>
                                          <p:spTgt spid="3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6" st="6"/>
                                            </p:txEl>
                                          </p:spTgt>
                                        </p:tgtEl>
                                        <p:attrNameLst>
                                          <p:attrName>style.visibility</p:attrName>
                                        </p:attrNameLst>
                                      </p:cBhvr>
                                      <p:to>
                                        <p:strVal val="visible"/>
                                      </p:to>
                                    </p:set>
                                    <p:animEffect filter="fade" transition="in">
                                      <p:cBhvr>
                                        <p:cTn dur="1000"/>
                                        <p:tgtEl>
                                          <p:spTgt spid="33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336" name="Shape 336"/>
        <p:cNvGrpSpPr/>
        <p:nvPr/>
      </p:nvGrpSpPr>
      <p:grpSpPr>
        <a:xfrm>
          <a:off x="0" y="0"/>
          <a:ext cx="0" cy="0"/>
          <a:chOff x="0" y="0"/>
          <a:chExt cx="0" cy="0"/>
        </a:xfrm>
      </p:grpSpPr>
      <p:sp>
        <p:nvSpPr>
          <p:cNvPr id="337" name="Google Shape;337;p15"/>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descr="Flat lay top view of headphones, coffee cup, and white keyboard" id="338" name="Google Shape;338;p15"/>
          <p:cNvPicPr preferRelativeResize="0"/>
          <p:nvPr/>
        </p:nvPicPr>
        <p:blipFill rotWithShape="1">
          <a:blip r:embed="rId3">
            <a:alphaModFix amt="15000"/>
          </a:blip>
          <a:srcRect b="6665" l="0" r="0" t="9065"/>
          <a:stretch/>
        </p:blipFill>
        <p:spPr>
          <a:xfrm>
            <a:off x="-1" y="62145"/>
            <a:ext cx="12188824" cy="7549084"/>
          </a:xfrm>
          <a:prstGeom prst="rect">
            <a:avLst/>
          </a:prstGeom>
          <a:noFill/>
          <a:ln>
            <a:noFill/>
          </a:ln>
        </p:spPr>
      </p:pic>
      <p:pic>
        <p:nvPicPr>
          <p:cNvPr id="339" name="Google Shape;339;p15"/>
          <p:cNvPicPr preferRelativeResize="0"/>
          <p:nvPr/>
        </p:nvPicPr>
        <p:blipFill rotWithShape="1">
          <a:blip r:embed="rId4">
            <a:alphaModFix/>
          </a:blip>
          <a:srcRect b="0" l="0" r="0" t="0"/>
          <a:stretch/>
        </p:blipFill>
        <p:spPr>
          <a:xfrm>
            <a:off x="1" y="1970240"/>
            <a:ext cx="10437812" cy="321164"/>
          </a:xfrm>
          <a:prstGeom prst="rect">
            <a:avLst/>
          </a:prstGeom>
          <a:noFill/>
          <a:ln>
            <a:noFill/>
          </a:ln>
        </p:spPr>
      </p:pic>
      <p:sp>
        <p:nvSpPr>
          <p:cNvPr id="340" name="Google Shape;340;p15"/>
          <p:cNvSpPr/>
          <p:nvPr/>
        </p:nvSpPr>
        <p:spPr>
          <a:xfrm>
            <a:off x="0" y="609600"/>
            <a:ext cx="10437812" cy="1368198"/>
          </a:xfrm>
          <a:prstGeom prst="rect">
            <a:avLst/>
          </a:prstGeom>
          <a:solidFill>
            <a:srgbClr val="0C0C0C">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For example:</a:t>
            </a:r>
            <a:endParaRPr/>
          </a:p>
        </p:txBody>
      </p:sp>
      <p:pic>
        <p:nvPicPr>
          <p:cNvPr id="342" name="Google Shape;342;p15"/>
          <p:cNvPicPr preferRelativeResize="0"/>
          <p:nvPr/>
        </p:nvPicPr>
        <p:blipFill rotWithShape="1">
          <a:blip r:embed="rId5">
            <a:alphaModFix/>
          </a:blip>
          <a:srcRect b="0" l="0" r="0" t="0"/>
          <a:stretch/>
        </p:blipFill>
        <p:spPr>
          <a:xfrm>
            <a:off x="10585826" y="1971234"/>
            <a:ext cx="1602997" cy="144270"/>
          </a:xfrm>
          <a:prstGeom prst="rect">
            <a:avLst/>
          </a:prstGeom>
          <a:noFill/>
          <a:ln>
            <a:noFill/>
          </a:ln>
        </p:spPr>
      </p:pic>
      <p:sp>
        <p:nvSpPr>
          <p:cNvPr id="343" name="Google Shape;343;p15"/>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txBox="1"/>
          <p:nvPr>
            <p:ph idx="1" type="body"/>
          </p:nvPr>
        </p:nvSpPr>
        <p:spPr>
          <a:xfrm>
            <a:off x="680321" y="2121426"/>
            <a:ext cx="9613861" cy="4456927"/>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lang="en-US" sz="2000"/>
              <a:t>Assume we have an employee table with attributes: Emp_Id, Emp_Name, Emp_Address. </a:t>
            </a:r>
            <a:endParaRPr/>
          </a:p>
          <a:p>
            <a:pPr indent="-101600" lvl="0" marL="228600" rtl="0" algn="just">
              <a:lnSpc>
                <a:spcPct val="90000"/>
              </a:lnSpc>
              <a:spcBef>
                <a:spcPts val="1000"/>
              </a:spcBef>
              <a:spcAft>
                <a:spcPts val="0"/>
              </a:spcAft>
              <a:buClr>
                <a:schemeClr val="lt1"/>
              </a:buClr>
              <a:buSzPts val="2000"/>
              <a:buNone/>
            </a:pPr>
            <a:r>
              <a:t/>
            </a:r>
            <a:endParaRPr b="1" sz="2000"/>
          </a:p>
          <a:p>
            <a:pPr indent="-228600" lvl="0" marL="228600" rtl="0" algn="just">
              <a:lnSpc>
                <a:spcPct val="90000"/>
              </a:lnSpc>
              <a:spcBef>
                <a:spcPts val="1000"/>
              </a:spcBef>
              <a:spcAft>
                <a:spcPts val="0"/>
              </a:spcAft>
              <a:buClr>
                <a:schemeClr val="lt1"/>
              </a:buClr>
              <a:buSzPts val="2000"/>
              <a:buChar char="•"/>
            </a:pPr>
            <a:r>
              <a:rPr b="1" lang="en-US" sz="2000"/>
              <a:t>Here Emp_Id attribute can uniquely identify the Emp_Name attribute of the employee table because if we know the Emp_Id, we can tell that the employee's name is associated with it. </a:t>
            </a:r>
            <a:endParaRPr/>
          </a:p>
          <a:p>
            <a:pPr indent="-101600" lvl="0" marL="228600" rtl="0" algn="just">
              <a:lnSpc>
                <a:spcPct val="90000"/>
              </a:lnSpc>
              <a:spcBef>
                <a:spcPts val="1000"/>
              </a:spcBef>
              <a:spcAft>
                <a:spcPts val="0"/>
              </a:spcAft>
              <a:buClr>
                <a:schemeClr val="lt1"/>
              </a:buClr>
              <a:buSzPts val="2000"/>
              <a:buNone/>
            </a:pPr>
            <a:r>
              <a:t/>
            </a:r>
            <a:endParaRPr b="1" sz="2000"/>
          </a:p>
          <a:p>
            <a:pPr indent="-228600" lvl="0" marL="228600" rtl="0" algn="just">
              <a:lnSpc>
                <a:spcPct val="90000"/>
              </a:lnSpc>
              <a:spcBef>
                <a:spcPts val="1000"/>
              </a:spcBef>
              <a:spcAft>
                <a:spcPts val="0"/>
              </a:spcAft>
              <a:buClr>
                <a:schemeClr val="lt1"/>
              </a:buClr>
              <a:buSzPts val="2000"/>
              <a:buChar char="•"/>
            </a:pPr>
            <a:r>
              <a:rPr b="1" lang="en-US" sz="2000"/>
              <a:t>Functional dependency can be written as: </a:t>
            </a:r>
            <a:endParaRPr/>
          </a:p>
          <a:p>
            <a:pPr indent="-514350" lvl="0" marL="514350" rtl="0" algn="just">
              <a:lnSpc>
                <a:spcPct val="90000"/>
              </a:lnSpc>
              <a:spcBef>
                <a:spcPts val="1000"/>
              </a:spcBef>
              <a:spcAft>
                <a:spcPts val="0"/>
              </a:spcAft>
              <a:buClr>
                <a:schemeClr val="lt1"/>
              </a:buClr>
              <a:buSzPts val="2000"/>
              <a:buFont typeface="Trebuchet MS"/>
              <a:buAutoNum type="romanLcPeriod"/>
            </a:pPr>
            <a:r>
              <a:rPr b="1" lang="en-US" sz="2000"/>
              <a:t>Emp_Id → Emp_Name </a:t>
            </a:r>
            <a:endParaRPr/>
          </a:p>
          <a:p>
            <a:pPr indent="-514350" lvl="0" marL="514350" rtl="0" algn="just">
              <a:lnSpc>
                <a:spcPct val="90000"/>
              </a:lnSpc>
              <a:spcBef>
                <a:spcPts val="1000"/>
              </a:spcBef>
              <a:spcAft>
                <a:spcPts val="0"/>
              </a:spcAft>
              <a:buClr>
                <a:schemeClr val="lt1"/>
              </a:buClr>
              <a:buSzPts val="2000"/>
              <a:buFont typeface="Trebuchet MS"/>
              <a:buAutoNum type="romanLcPeriod"/>
            </a:pPr>
            <a:r>
              <a:rPr b="1" lang="en-US" sz="2000"/>
              <a:t>We can say that Emp_Name is functionally dependent on Emp_Id.</a:t>
            </a:r>
            <a:endParaRPr b="1" sz="2000"/>
          </a:p>
        </p:txBody>
      </p:sp>
      <p:pic>
        <p:nvPicPr>
          <p:cNvPr descr="Logo&#10;&#10;Description automatically generated" id="345" name="Google Shape;345;p15"/>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2000"/>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2000"/>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2000"/>
                                        <p:tgtEl>
                                          <p:spTgt spid="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animEffect filter="fade" transition="in">
                                      <p:cBhvr>
                                        <p:cTn dur="2000"/>
                                        <p:tgtEl>
                                          <p:spTgt spid="3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animEffect filter="fade" transition="in">
                                      <p:cBhvr>
                                        <p:cTn dur="2000"/>
                                        <p:tgtEl>
                                          <p:spTgt spid="3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animEffect filter="fade" transition="in">
                                      <p:cBhvr>
                                        <p:cTn dur="2000"/>
                                        <p:tgtEl>
                                          <p:spTgt spid="3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animEffect filter="fade" transition="in">
                                      <p:cBhvr>
                                        <p:cTn dur="2000"/>
                                        <p:tgtEl>
                                          <p:spTgt spid="34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349" name="Shape 349"/>
        <p:cNvGrpSpPr/>
        <p:nvPr/>
      </p:nvGrpSpPr>
      <p:grpSpPr>
        <a:xfrm>
          <a:off x="0" y="0"/>
          <a:ext cx="0" cy="0"/>
          <a:chOff x="0" y="0"/>
          <a:chExt cx="0" cy="0"/>
        </a:xfrm>
      </p:grpSpPr>
      <p:sp>
        <p:nvSpPr>
          <p:cNvPr id="350" name="Google Shape;350;p16"/>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351" name="Google Shape;351;p16"/>
          <p:cNvPicPr preferRelativeResize="0"/>
          <p:nvPr/>
        </p:nvPicPr>
        <p:blipFill rotWithShape="1">
          <a:blip r:embed="rId3">
            <a:alphaModFix/>
          </a:blip>
          <a:srcRect b="0" l="0" r="0" t="0"/>
          <a:stretch/>
        </p:blipFill>
        <p:spPr>
          <a:xfrm>
            <a:off x="1" y="1970240"/>
            <a:ext cx="10437812" cy="321164"/>
          </a:xfrm>
          <a:prstGeom prst="rect">
            <a:avLst/>
          </a:prstGeom>
          <a:noFill/>
          <a:ln>
            <a:noFill/>
          </a:ln>
        </p:spPr>
      </p:pic>
      <p:sp>
        <p:nvSpPr>
          <p:cNvPr id="352" name="Google Shape;352;p16"/>
          <p:cNvSpPr/>
          <p:nvPr/>
        </p:nvSpPr>
        <p:spPr>
          <a:xfrm>
            <a:off x="0" y="609600"/>
            <a:ext cx="10437812" cy="1368198"/>
          </a:xfrm>
          <a:prstGeom prst="rect">
            <a:avLst/>
          </a:prstGeom>
          <a:solidFill>
            <a:srgbClr val="0C0C0C">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Types of Functional dependency</a:t>
            </a:r>
            <a:endParaRPr/>
          </a:p>
        </p:txBody>
      </p:sp>
      <p:pic>
        <p:nvPicPr>
          <p:cNvPr id="354" name="Google Shape;354;p16"/>
          <p:cNvPicPr preferRelativeResize="0"/>
          <p:nvPr/>
        </p:nvPicPr>
        <p:blipFill rotWithShape="1">
          <a:blip r:embed="rId4">
            <a:alphaModFix/>
          </a:blip>
          <a:srcRect b="0" l="0" r="0" t="0"/>
          <a:stretch/>
        </p:blipFill>
        <p:spPr>
          <a:xfrm>
            <a:off x="10585826" y="1971234"/>
            <a:ext cx="1602997" cy="144270"/>
          </a:xfrm>
          <a:prstGeom prst="rect">
            <a:avLst/>
          </a:prstGeom>
          <a:noFill/>
          <a:ln>
            <a:noFill/>
          </a:ln>
        </p:spPr>
      </p:pic>
      <p:sp>
        <p:nvSpPr>
          <p:cNvPr id="355" name="Google Shape;355;p16"/>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16"/>
          <p:cNvGrpSpPr/>
          <p:nvPr/>
        </p:nvGrpSpPr>
        <p:grpSpPr>
          <a:xfrm>
            <a:off x="1726113" y="2219862"/>
            <a:ext cx="7972294" cy="4475674"/>
            <a:chOff x="1045791" y="537"/>
            <a:chExt cx="7972294" cy="4475674"/>
          </a:xfrm>
        </p:grpSpPr>
        <p:sp>
          <p:nvSpPr>
            <p:cNvPr id="357" name="Google Shape;357;p16"/>
            <p:cNvSpPr/>
            <p:nvPr/>
          </p:nvSpPr>
          <p:spPr>
            <a:xfrm>
              <a:off x="4787175" y="1166077"/>
              <a:ext cx="244763" cy="1072296"/>
            </a:xfrm>
            <a:custGeom>
              <a:rect b="b" l="l" r="r" t="t"/>
              <a:pathLst>
                <a:path extrusionOk="0" h="120000" w="120000">
                  <a:moveTo>
                    <a:pt x="120000" y="0"/>
                  </a:moveTo>
                  <a:lnTo>
                    <a:pt x="120000" y="120000"/>
                  </a:lnTo>
                  <a:lnTo>
                    <a:pt x="0" y="120000"/>
                  </a:lnTo>
                </a:path>
              </a:pathLst>
            </a:custGeom>
            <a:noFill/>
            <a:ln cap="flat" cmpd="sng" w="9525">
              <a:solidFill>
                <a:schemeClr val="accent6"/>
              </a:solidFill>
              <a:prstDash val="solid"/>
              <a:round/>
              <a:headEnd len="sm" w="sm" type="none"/>
              <a:tailEnd len="sm" w="sm" type="none"/>
            </a:ln>
          </p:spPr>
        </p:sp>
        <p:sp>
          <p:nvSpPr>
            <p:cNvPr id="358" name="Google Shape;358;p16"/>
            <p:cNvSpPr/>
            <p:nvPr/>
          </p:nvSpPr>
          <p:spPr>
            <a:xfrm>
              <a:off x="5031939" y="1166077"/>
              <a:ext cx="2820606" cy="2144593"/>
            </a:xfrm>
            <a:custGeom>
              <a:rect b="b" l="l" r="r" t="t"/>
              <a:pathLst>
                <a:path extrusionOk="0" h="120000" w="120000">
                  <a:moveTo>
                    <a:pt x="0" y="0"/>
                  </a:moveTo>
                  <a:lnTo>
                    <a:pt x="0" y="106304"/>
                  </a:lnTo>
                  <a:lnTo>
                    <a:pt x="120000" y="106304"/>
                  </a:lnTo>
                  <a:lnTo>
                    <a:pt x="120000" y="120000"/>
                  </a:lnTo>
                </a:path>
              </a:pathLst>
            </a:custGeom>
            <a:noFill/>
            <a:ln cap="flat" cmpd="sng" w="9525">
              <a:solidFill>
                <a:schemeClr val="accent6"/>
              </a:solidFill>
              <a:prstDash val="solid"/>
              <a:round/>
              <a:headEnd len="sm" w="sm" type="none"/>
              <a:tailEnd len="sm" w="sm" type="none"/>
            </a:ln>
          </p:spPr>
        </p:sp>
        <p:sp>
          <p:nvSpPr>
            <p:cNvPr id="359" name="Google Shape;359;p16"/>
            <p:cNvSpPr/>
            <p:nvPr/>
          </p:nvSpPr>
          <p:spPr>
            <a:xfrm>
              <a:off x="4986218" y="1166077"/>
              <a:ext cx="91440" cy="2144593"/>
            </a:xfrm>
            <a:custGeom>
              <a:rect b="b" l="l" r="r" t="t"/>
              <a:pathLst>
                <a:path extrusionOk="0" h="120000" w="120000">
                  <a:moveTo>
                    <a:pt x="60000" y="0"/>
                  </a:moveTo>
                  <a:lnTo>
                    <a:pt x="60000" y="120000"/>
                  </a:lnTo>
                </a:path>
              </a:pathLst>
            </a:custGeom>
            <a:noFill/>
            <a:ln cap="flat" cmpd="sng" w="9525">
              <a:solidFill>
                <a:schemeClr val="accent6"/>
              </a:solidFill>
              <a:prstDash val="solid"/>
              <a:round/>
              <a:headEnd len="sm" w="sm" type="none"/>
              <a:tailEnd len="sm" w="sm" type="none"/>
            </a:ln>
          </p:spPr>
        </p:sp>
        <p:sp>
          <p:nvSpPr>
            <p:cNvPr id="360" name="Google Shape;360;p16"/>
            <p:cNvSpPr/>
            <p:nvPr/>
          </p:nvSpPr>
          <p:spPr>
            <a:xfrm>
              <a:off x="2211332" y="1166077"/>
              <a:ext cx="2820606" cy="2144593"/>
            </a:xfrm>
            <a:custGeom>
              <a:rect b="b" l="l" r="r" t="t"/>
              <a:pathLst>
                <a:path extrusionOk="0" h="120000" w="120000">
                  <a:moveTo>
                    <a:pt x="120000" y="0"/>
                  </a:moveTo>
                  <a:lnTo>
                    <a:pt x="120000" y="106304"/>
                  </a:lnTo>
                  <a:lnTo>
                    <a:pt x="0" y="106304"/>
                  </a:lnTo>
                  <a:lnTo>
                    <a:pt x="0" y="120000"/>
                  </a:lnTo>
                </a:path>
              </a:pathLst>
            </a:custGeom>
            <a:noFill/>
            <a:ln cap="flat" cmpd="sng" w="9525">
              <a:solidFill>
                <a:schemeClr val="accent6"/>
              </a:solidFill>
              <a:prstDash val="solid"/>
              <a:round/>
              <a:headEnd len="sm" w="sm" type="none"/>
              <a:tailEnd len="sm" w="sm" type="none"/>
            </a:ln>
          </p:spPr>
        </p:sp>
        <p:sp>
          <p:nvSpPr>
            <p:cNvPr id="361" name="Google Shape;361;p16"/>
            <p:cNvSpPr/>
            <p:nvPr/>
          </p:nvSpPr>
          <p:spPr>
            <a:xfrm>
              <a:off x="3866398" y="537"/>
              <a:ext cx="2331080" cy="1165540"/>
            </a:xfrm>
            <a:prstGeom prst="rect">
              <a:avLst/>
            </a:prstGeom>
            <a:gradFill>
              <a:gsLst>
                <a:gs pos="0">
                  <a:srgbClr val="6FAFC6"/>
                </a:gs>
                <a:gs pos="50000">
                  <a:srgbClr val="54A8C4"/>
                </a:gs>
                <a:gs pos="100000">
                  <a:srgbClr val="4596B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txBox="1"/>
            <p:nvPr/>
          </p:nvSpPr>
          <p:spPr>
            <a:xfrm>
              <a:off x="3866398" y="537"/>
              <a:ext cx="2331080" cy="116554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3000"/>
                <a:buFont typeface="Trebuchet MS"/>
                <a:buNone/>
              </a:pPr>
              <a:r>
                <a:rPr b="0" i="0" lang="en-US" sz="3000" u="none" cap="none" strike="noStrike">
                  <a:solidFill>
                    <a:schemeClr val="lt1"/>
                  </a:solidFill>
                  <a:latin typeface="Trebuchet MS"/>
                  <a:ea typeface="Trebuchet MS"/>
                  <a:cs typeface="Trebuchet MS"/>
                  <a:sym typeface="Trebuchet MS"/>
                </a:rPr>
                <a:t>Functional Dependency</a:t>
              </a:r>
              <a:endParaRPr/>
            </a:p>
          </p:txBody>
        </p:sp>
        <p:sp>
          <p:nvSpPr>
            <p:cNvPr id="363" name="Google Shape;363;p16"/>
            <p:cNvSpPr/>
            <p:nvPr/>
          </p:nvSpPr>
          <p:spPr>
            <a:xfrm>
              <a:off x="1045791" y="3310671"/>
              <a:ext cx="2331080" cy="1165540"/>
            </a:xfrm>
            <a:prstGeom prst="rect">
              <a:avLst/>
            </a:prstGeom>
            <a:gradFill>
              <a:gsLst>
                <a:gs pos="0">
                  <a:srgbClr val="FC8D73"/>
                </a:gs>
                <a:gs pos="50000">
                  <a:srgbClr val="FF7853"/>
                </a:gs>
                <a:gs pos="100000">
                  <a:srgbClr val="EC644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txBox="1"/>
            <p:nvPr/>
          </p:nvSpPr>
          <p:spPr>
            <a:xfrm>
              <a:off x="1045791" y="3310671"/>
              <a:ext cx="2331080" cy="116554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3000"/>
                <a:buFont typeface="Trebuchet MS"/>
                <a:buNone/>
              </a:pPr>
              <a:r>
                <a:rPr b="0" i="0" lang="en-US" sz="3000" u="none" cap="none" strike="noStrike">
                  <a:solidFill>
                    <a:schemeClr val="lt1"/>
                  </a:solidFill>
                  <a:latin typeface="Trebuchet MS"/>
                  <a:ea typeface="Trebuchet MS"/>
                  <a:cs typeface="Trebuchet MS"/>
                  <a:sym typeface="Trebuchet MS"/>
                </a:rPr>
                <a:t>TRIVIAL</a:t>
              </a:r>
              <a:endParaRPr b="0" i="0" sz="3000" u="none" cap="none" strike="noStrike">
                <a:solidFill>
                  <a:schemeClr val="lt1"/>
                </a:solidFill>
                <a:latin typeface="Trebuchet MS"/>
                <a:ea typeface="Trebuchet MS"/>
                <a:cs typeface="Trebuchet MS"/>
                <a:sym typeface="Trebuchet MS"/>
              </a:endParaRPr>
            </a:p>
          </p:txBody>
        </p:sp>
        <p:sp>
          <p:nvSpPr>
            <p:cNvPr id="365" name="Google Shape;365;p16"/>
            <p:cNvSpPr/>
            <p:nvPr/>
          </p:nvSpPr>
          <p:spPr>
            <a:xfrm>
              <a:off x="3866398" y="3310671"/>
              <a:ext cx="2331080" cy="1165540"/>
            </a:xfrm>
            <a:prstGeom prst="rect">
              <a:avLst/>
            </a:prstGeom>
            <a:gradFill>
              <a:gsLst>
                <a:gs pos="0">
                  <a:srgbClr val="FC8D73"/>
                </a:gs>
                <a:gs pos="50000">
                  <a:srgbClr val="FF7853"/>
                </a:gs>
                <a:gs pos="100000">
                  <a:srgbClr val="EC644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txBox="1"/>
            <p:nvPr/>
          </p:nvSpPr>
          <p:spPr>
            <a:xfrm>
              <a:off x="3866398" y="3310671"/>
              <a:ext cx="2331080" cy="116554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3000"/>
                <a:buFont typeface="Trebuchet MS"/>
                <a:buNone/>
              </a:pPr>
              <a:r>
                <a:rPr b="0" i="0" lang="en-US" sz="3000" u="none" cap="none" strike="noStrike">
                  <a:solidFill>
                    <a:schemeClr val="lt1"/>
                  </a:solidFill>
                  <a:latin typeface="Trebuchet MS"/>
                  <a:ea typeface="Trebuchet MS"/>
                  <a:cs typeface="Trebuchet MS"/>
                  <a:sym typeface="Trebuchet MS"/>
                </a:rPr>
                <a:t>NON-TRIVIAL</a:t>
              </a:r>
              <a:endParaRPr b="0" i="0" sz="3000" u="none" cap="none" strike="noStrike">
                <a:solidFill>
                  <a:schemeClr val="lt1"/>
                </a:solidFill>
                <a:latin typeface="Trebuchet MS"/>
                <a:ea typeface="Trebuchet MS"/>
                <a:cs typeface="Trebuchet MS"/>
                <a:sym typeface="Trebuchet MS"/>
              </a:endParaRPr>
            </a:p>
          </p:txBody>
        </p:sp>
        <p:sp>
          <p:nvSpPr>
            <p:cNvPr id="367" name="Google Shape;367;p16"/>
            <p:cNvSpPr/>
            <p:nvPr/>
          </p:nvSpPr>
          <p:spPr>
            <a:xfrm>
              <a:off x="6687005" y="3310671"/>
              <a:ext cx="2331080" cy="1165540"/>
            </a:xfrm>
            <a:prstGeom prst="rect">
              <a:avLst/>
            </a:prstGeom>
            <a:gradFill>
              <a:gsLst>
                <a:gs pos="0">
                  <a:srgbClr val="FC8D73"/>
                </a:gs>
                <a:gs pos="50000">
                  <a:srgbClr val="FF7853"/>
                </a:gs>
                <a:gs pos="100000">
                  <a:srgbClr val="EC644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txBox="1"/>
            <p:nvPr/>
          </p:nvSpPr>
          <p:spPr>
            <a:xfrm>
              <a:off x="6687005" y="3310671"/>
              <a:ext cx="2331080" cy="116554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3000"/>
                <a:buFont typeface="Trebuchet MS"/>
                <a:buNone/>
              </a:pPr>
              <a:r>
                <a:rPr b="0" i="0" lang="en-US" sz="3000" u="none" cap="none" strike="noStrike">
                  <a:solidFill>
                    <a:schemeClr val="lt1"/>
                  </a:solidFill>
                  <a:latin typeface="Trebuchet MS"/>
                  <a:ea typeface="Trebuchet MS"/>
                  <a:cs typeface="Trebuchet MS"/>
                  <a:sym typeface="Trebuchet MS"/>
                </a:rPr>
                <a:t>TRANSITIVE</a:t>
              </a:r>
              <a:endParaRPr b="0" i="0" sz="3000" u="none" cap="none" strike="noStrike">
                <a:solidFill>
                  <a:schemeClr val="lt1"/>
                </a:solidFill>
                <a:latin typeface="Trebuchet MS"/>
                <a:ea typeface="Trebuchet MS"/>
                <a:cs typeface="Trebuchet MS"/>
                <a:sym typeface="Trebuchet MS"/>
              </a:endParaRPr>
            </a:p>
          </p:txBody>
        </p:sp>
        <p:sp>
          <p:nvSpPr>
            <p:cNvPr id="369" name="Google Shape;369;p16"/>
            <p:cNvSpPr/>
            <p:nvPr/>
          </p:nvSpPr>
          <p:spPr>
            <a:xfrm>
              <a:off x="2456095" y="1655604"/>
              <a:ext cx="2331080" cy="1165540"/>
            </a:xfrm>
            <a:prstGeom prst="rect">
              <a:avLst/>
            </a:prstGeom>
            <a:gradFill>
              <a:gsLst>
                <a:gs pos="0">
                  <a:srgbClr val="FC8D73"/>
                </a:gs>
                <a:gs pos="50000">
                  <a:srgbClr val="FF7853"/>
                </a:gs>
                <a:gs pos="100000">
                  <a:srgbClr val="EC6440"/>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txBox="1"/>
            <p:nvPr/>
          </p:nvSpPr>
          <p:spPr>
            <a:xfrm>
              <a:off x="2456095" y="1655604"/>
              <a:ext cx="2331080" cy="1165540"/>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chemeClr val="lt1"/>
                </a:buClr>
                <a:buSzPts val="3000"/>
                <a:buFont typeface="Trebuchet MS"/>
                <a:buNone/>
              </a:pPr>
              <a:r>
                <a:rPr b="0" i="0" lang="en-US" sz="3000" u="none" cap="none" strike="noStrike">
                  <a:solidFill>
                    <a:schemeClr val="lt1"/>
                  </a:solidFill>
                  <a:latin typeface="Trebuchet MS"/>
                  <a:ea typeface="Trebuchet MS"/>
                  <a:cs typeface="Trebuchet MS"/>
                  <a:sym typeface="Trebuchet MS"/>
                </a:rPr>
                <a:t>MULTIVALUED</a:t>
              </a:r>
              <a:endParaRPr b="0" i="0" sz="3000" u="none" cap="none" strike="noStrike">
                <a:solidFill>
                  <a:schemeClr val="lt1"/>
                </a:solidFill>
                <a:latin typeface="Trebuchet MS"/>
                <a:ea typeface="Trebuchet MS"/>
                <a:cs typeface="Trebuchet MS"/>
                <a:sym typeface="Trebuchet MS"/>
              </a:endParaRPr>
            </a:p>
          </p:txBody>
        </p:sp>
      </p:grpSp>
      <p:pic>
        <p:nvPicPr>
          <p:cNvPr descr="Logo&#10;&#10;Description automatically generated" id="371" name="Google Shape;371;p16"/>
          <p:cNvPicPr preferRelativeResize="0"/>
          <p:nvPr/>
        </p:nvPicPr>
        <p:blipFill rotWithShape="1">
          <a:blip r:embed="rId5">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375" name="Shape 375"/>
        <p:cNvGrpSpPr/>
        <p:nvPr/>
      </p:nvGrpSpPr>
      <p:grpSpPr>
        <a:xfrm>
          <a:off x="0" y="0"/>
          <a:ext cx="0" cy="0"/>
          <a:chOff x="0" y="0"/>
          <a:chExt cx="0" cy="0"/>
        </a:xfrm>
      </p:grpSpPr>
      <p:sp>
        <p:nvSpPr>
          <p:cNvPr id="376" name="Google Shape;376;p17"/>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377" name="Google Shape;377;p17"/>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378" name="Google Shape;378;p17"/>
          <p:cNvSpPr/>
          <p:nvPr/>
        </p:nvSpPr>
        <p:spPr>
          <a:xfrm>
            <a:off x="7555992" y="0"/>
            <a:ext cx="4636008"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379" name="Google Shape;379;p17"/>
          <p:cNvSpPr/>
          <p:nvPr/>
        </p:nvSpPr>
        <p:spPr>
          <a:xfrm>
            <a:off x="2" y="609600"/>
            <a:ext cx="7876030"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txBox="1"/>
          <p:nvPr>
            <p:ph type="title"/>
          </p:nvPr>
        </p:nvSpPr>
        <p:spPr>
          <a:xfrm>
            <a:off x="680321" y="753228"/>
            <a:ext cx="7087552" cy="108093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Trebuchet MS"/>
              <a:buNone/>
            </a:pPr>
            <a:r>
              <a:rPr b="1" lang="en-US" sz="4000"/>
              <a:t>Trivial functional dependency</a:t>
            </a:r>
            <a:endParaRPr/>
          </a:p>
        </p:txBody>
      </p:sp>
      <p:pic>
        <p:nvPicPr>
          <p:cNvPr id="381" name="Google Shape;381;p17"/>
          <p:cNvPicPr preferRelativeResize="0"/>
          <p:nvPr/>
        </p:nvPicPr>
        <p:blipFill rotWithShape="1">
          <a:blip r:embed="rId4">
            <a:alphaModFix/>
          </a:blip>
          <a:srcRect b="0" l="0" r="0" t="0"/>
          <a:stretch/>
        </p:blipFill>
        <p:spPr>
          <a:xfrm>
            <a:off x="2" y="1970240"/>
            <a:ext cx="7967048" cy="321164"/>
          </a:xfrm>
          <a:prstGeom prst="rect">
            <a:avLst/>
          </a:prstGeom>
          <a:noFill/>
          <a:ln>
            <a:noFill/>
          </a:ln>
        </p:spPr>
      </p:pic>
      <p:sp>
        <p:nvSpPr>
          <p:cNvPr id="382" name="Google Shape;382;p17"/>
          <p:cNvSpPr txBox="1"/>
          <p:nvPr>
            <p:ph idx="1" type="body"/>
          </p:nvPr>
        </p:nvSpPr>
        <p:spPr>
          <a:xfrm>
            <a:off x="249275" y="2336872"/>
            <a:ext cx="6854258" cy="4019539"/>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lang="en-US" sz="2000"/>
              <a:t>A → B has trivial functional dependency if B is a subset of A. </a:t>
            </a:r>
            <a:endParaRPr/>
          </a:p>
          <a:p>
            <a:pPr indent="-228600" lvl="0" marL="228600" rtl="0" algn="just">
              <a:lnSpc>
                <a:spcPct val="90000"/>
              </a:lnSpc>
              <a:spcBef>
                <a:spcPts val="1000"/>
              </a:spcBef>
              <a:spcAft>
                <a:spcPts val="0"/>
              </a:spcAft>
              <a:buClr>
                <a:schemeClr val="lt1"/>
              </a:buClr>
              <a:buSzPts val="2000"/>
              <a:buChar char="•"/>
            </a:pPr>
            <a:r>
              <a:rPr b="1" lang="en-US" sz="2000"/>
              <a:t> The following dependencies are also trivial like A → A, B → B.</a:t>
            </a:r>
            <a:endParaRPr/>
          </a:p>
          <a:p>
            <a:pPr indent="0" lvl="0" marL="0" rtl="0" algn="just">
              <a:lnSpc>
                <a:spcPct val="90000"/>
              </a:lnSpc>
              <a:spcBef>
                <a:spcPts val="1000"/>
              </a:spcBef>
              <a:spcAft>
                <a:spcPts val="0"/>
              </a:spcAft>
              <a:buClr>
                <a:schemeClr val="lt1"/>
              </a:buClr>
              <a:buSzPts val="2000"/>
              <a:buNone/>
            </a:pPr>
            <a:r>
              <a:rPr b="1" lang="en-US" sz="2000"/>
              <a:t>Example:</a:t>
            </a:r>
            <a:endParaRPr/>
          </a:p>
          <a:p>
            <a:pPr indent="-457200" lvl="0" marL="457200" rtl="0" algn="just">
              <a:lnSpc>
                <a:spcPct val="90000"/>
              </a:lnSpc>
              <a:spcBef>
                <a:spcPts val="1000"/>
              </a:spcBef>
              <a:spcAft>
                <a:spcPts val="0"/>
              </a:spcAft>
              <a:buClr>
                <a:schemeClr val="lt1"/>
              </a:buClr>
              <a:buSzPts val="2000"/>
              <a:buAutoNum type="arabicPeriod"/>
            </a:pPr>
            <a:r>
              <a:rPr b="1" lang="en-US" sz="2000"/>
              <a:t>Consider a table with two columns Employee_Id and Employee_Name. </a:t>
            </a:r>
            <a:endParaRPr/>
          </a:p>
          <a:p>
            <a:pPr indent="-457200" lvl="0" marL="457200" rtl="0" algn="just">
              <a:lnSpc>
                <a:spcPct val="90000"/>
              </a:lnSpc>
              <a:spcBef>
                <a:spcPts val="1000"/>
              </a:spcBef>
              <a:spcAft>
                <a:spcPts val="0"/>
              </a:spcAft>
              <a:buClr>
                <a:schemeClr val="lt1"/>
              </a:buClr>
              <a:buSzPts val="2000"/>
              <a:buAutoNum type="arabicPeriod"/>
            </a:pPr>
            <a:r>
              <a:rPr b="1" lang="en-US" sz="2000"/>
              <a:t>{Employee_id, Employee_Name} → Employee_Id is a trivial functional dependency as Employee_Id is a subset of {Employee_Id, Employee_Name}. </a:t>
            </a:r>
            <a:endParaRPr/>
          </a:p>
          <a:p>
            <a:pPr indent="-336550" lvl="0" marL="457200" rtl="0" algn="l">
              <a:lnSpc>
                <a:spcPct val="90000"/>
              </a:lnSpc>
              <a:spcBef>
                <a:spcPts val="1000"/>
              </a:spcBef>
              <a:spcAft>
                <a:spcPts val="0"/>
              </a:spcAft>
              <a:buClr>
                <a:schemeClr val="lt1"/>
              </a:buClr>
              <a:buSzPts val="1900"/>
              <a:buNone/>
            </a:pPr>
            <a:r>
              <a:t/>
            </a:r>
            <a:endParaRPr b="1" sz="1900"/>
          </a:p>
        </p:txBody>
      </p:sp>
      <p:pic>
        <p:nvPicPr>
          <p:cNvPr descr="Table&#10;&#10;Description automatically generated" id="383" name="Google Shape;383;p17"/>
          <p:cNvPicPr preferRelativeResize="0"/>
          <p:nvPr/>
        </p:nvPicPr>
        <p:blipFill rotWithShape="1">
          <a:blip r:embed="rId5">
            <a:alphaModFix/>
          </a:blip>
          <a:srcRect b="0" l="0" r="0" t="0"/>
          <a:stretch/>
        </p:blipFill>
        <p:spPr>
          <a:xfrm>
            <a:off x="7783853" y="2113872"/>
            <a:ext cx="4158873" cy="2452725"/>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384" name="Google Shape;384;p17"/>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xEl>
                                              <p:pRg end="0" st="0"/>
                                            </p:txEl>
                                          </p:spTgt>
                                        </p:tgtEl>
                                        <p:attrNameLst>
                                          <p:attrName>style.visibility</p:attrName>
                                        </p:attrNameLst>
                                      </p:cBhvr>
                                      <p:to>
                                        <p:strVal val="visible"/>
                                      </p:to>
                                    </p:set>
                                    <p:anim calcmode="lin" valueType="num">
                                      <p:cBhvr additive="base">
                                        <p:cTn dur="500"/>
                                        <p:tgtEl>
                                          <p:spTgt spid="38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xEl>
                                              <p:pRg end="1" st="1"/>
                                            </p:txEl>
                                          </p:spTgt>
                                        </p:tgtEl>
                                        <p:attrNameLst>
                                          <p:attrName>style.visibility</p:attrName>
                                        </p:attrNameLst>
                                      </p:cBhvr>
                                      <p:to>
                                        <p:strVal val="visible"/>
                                      </p:to>
                                    </p:set>
                                    <p:anim calcmode="lin" valueType="num">
                                      <p:cBhvr additive="base">
                                        <p:cTn dur="500"/>
                                        <p:tgtEl>
                                          <p:spTgt spid="38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xEl>
                                              <p:pRg end="2" st="2"/>
                                            </p:txEl>
                                          </p:spTgt>
                                        </p:tgtEl>
                                        <p:attrNameLst>
                                          <p:attrName>style.visibility</p:attrName>
                                        </p:attrNameLst>
                                      </p:cBhvr>
                                      <p:to>
                                        <p:strVal val="visible"/>
                                      </p:to>
                                    </p:set>
                                    <p:anim calcmode="lin" valueType="num">
                                      <p:cBhvr additive="base">
                                        <p:cTn dur="500"/>
                                        <p:tgtEl>
                                          <p:spTgt spid="38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xEl>
                                              <p:pRg end="3" st="3"/>
                                            </p:txEl>
                                          </p:spTgt>
                                        </p:tgtEl>
                                        <p:attrNameLst>
                                          <p:attrName>style.visibility</p:attrName>
                                        </p:attrNameLst>
                                      </p:cBhvr>
                                      <p:to>
                                        <p:strVal val="visible"/>
                                      </p:to>
                                    </p:set>
                                    <p:anim calcmode="lin" valueType="num">
                                      <p:cBhvr additive="base">
                                        <p:cTn dur="500"/>
                                        <p:tgtEl>
                                          <p:spTgt spid="38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xEl>
                                              <p:pRg end="4" st="4"/>
                                            </p:txEl>
                                          </p:spTgt>
                                        </p:tgtEl>
                                        <p:attrNameLst>
                                          <p:attrName>style.visibility</p:attrName>
                                        </p:attrNameLst>
                                      </p:cBhvr>
                                      <p:to>
                                        <p:strVal val="visible"/>
                                      </p:to>
                                    </p:set>
                                    <p:anim calcmode="lin" valueType="num">
                                      <p:cBhvr additive="base">
                                        <p:cTn dur="500"/>
                                        <p:tgtEl>
                                          <p:spTgt spid="38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2">
                                            <p:txEl>
                                              <p:pRg end="5" st="5"/>
                                            </p:txEl>
                                          </p:spTgt>
                                        </p:tgtEl>
                                        <p:attrNameLst>
                                          <p:attrName>style.visibility</p:attrName>
                                        </p:attrNameLst>
                                      </p:cBhvr>
                                      <p:to>
                                        <p:strVal val="visible"/>
                                      </p:to>
                                    </p:set>
                                    <p:anim calcmode="lin" valueType="num">
                                      <p:cBhvr additive="base">
                                        <p:cTn dur="500"/>
                                        <p:tgtEl>
                                          <p:spTgt spid="38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388" name="Shape 388"/>
        <p:cNvGrpSpPr/>
        <p:nvPr/>
      </p:nvGrpSpPr>
      <p:grpSpPr>
        <a:xfrm>
          <a:off x="0" y="0"/>
          <a:ext cx="0" cy="0"/>
          <a:chOff x="0" y="0"/>
          <a:chExt cx="0" cy="0"/>
        </a:xfrm>
      </p:grpSpPr>
      <p:sp>
        <p:nvSpPr>
          <p:cNvPr id="389" name="Google Shape;389;p18"/>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390" name="Google Shape;390;p18"/>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391" name="Google Shape;391;p18"/>
          <p:cNvSpPr/>
          <p:nvPr/>
        </p:nvSpPr>
        <p:spPr>
          <a:xfrm>
            <a:off x="7555992" y="0"/>
            <a:ext cx="4636008"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392" name="Google Shape;392;p18"/>
          <p:cNvSpPr/>
          <p:nvPr/>
        </p:nvSpPr>
        <p:spPr>
          <a:xfrm>
            <a:off x="2" y="609600"/>
            <a:ext cx="7876030"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txBox="1"/>
          <p:nvPr>
            <p:ph type="title"/>
          </p:nvPr>
        </p:nvSpPr>
        <p:spPr>
          <a:xfrm>
            <a:off x="680321" y="753228"/>
            <a:ext cx="7087552" cy="10809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Trebuchet MS"/>
              <a:buNone/>
            </a:pPr>
            <a:r>
              <a:rPr b="1" lang="en-US" sz="4000"/>
              <a:t>Non-trivial functional dependency</a:t>
            </a:r>
            <a:endParaRPr/>
          </a:p>
        </p:txBody>
      </p:sp>
      <p:pic>
        <p:nvPicPr>
          <p:cNvPr id="394" name="Google Shape;394;p18"/>
          <p:cNvPicPr preferRelativeResize="0"/>
          <p:nvPr/>
        </p:nvPicPr>
        <p:blipFill rotWithShape="1">
          <a:blip r:embed="rId4">
            <a:alphaModFix/>
          </a:blip>
          <a:srcRect b="0" l="0" r="0" t="0"/>
          <a:stretch/>
        </p:blipFill>
        <p:spPr>
          <a:xfrm>
            <a:off x="2" y="1970240"/>
            <a:ext cx="7967048" cy="321164"/>
          </a:xfrm>
          <a:prstGeom prst="rect">
            <a:avLst/>
          </a:prstGeom>
          <a:noFill/>
          <a:ln>
            <a:noFill/>
          </a:ln>
        </p:spPr>
      </p:pic>
      <p:sp>
        <p:nvSpPr>
          <p:cNvPr id="395" name="Google Shape;395;p18"/>
          <p:cNvSpPr txBox="1"/>
          <p:nvPr>
            <p:ph idx="1" type="body"/>
          </p:nvPr>
        </p:nvSpPr>
        <p:spPr>
          <a:xfrm>
            <a:off x="319597" y="2336873"/>
            <a:ext cx="6783936" cy="42237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000"/>
              <a:buChar char="•"/>
            </a:pPr>
            <a:r>
              <a:rPr b="1" lang="en-US" sz="2000"/>
              <a:t> A → B has a non-trivial functional dependency if B is not a subset of A. </a:t>
            </a:r>
            <a:endParaRPr/>
          </a:p>
          <a:p>
            <a:pPr indent="-101600" lvl="0" marL="228600" rtl="0" algn="l">
              <a:lnSpc>
                <a:spcPct val="90000"/>
              </a:lnSpc>
              <a:spcBef>
                <a:spcPts val="1000"/>
              </a:spcBef>
              <a:spcAft>
                <a:spcPts val="0"/>
              </a:spcAft>
              <a:buClr>
                <a:schemeClr val="lt1"/>
              </a:buClr>
              <a:buSzPts val="2000"/>
              <a:buNone/>
            </a:pPr>
            <a:r>
              <a:t/>
            </a:r>
            <a:endParaRPr b="1" sz="2000"/>
          </a:p>
          <a:p>
            <a:pPr indent="-228600" lvl="0" marL="228600" rtl="0" algn="l">
              <a:lnSpc>
                <a:spcPct val="90000"/>
              </a:lnSpc>
              <a:spcBef>
                <a:spcPts val="1000"/>
              </a:spcBef>
              <a:spcAft>
                <a:spcPts val="0"/>
              </a:spcAft>
              <a:buClr>
                <a:schemeClr val="lt1"/>
              </a:buClr>
              <a:buSzPts val="2000"/>
              <a:buChar char="•"/>
            </a:pPr>
            <a:r>
              <a:rPr b="1" lang="en-US" sz="2000"/>
              <a:t> When A intersection B is NULL, then A → B is called a complete non-trivial.</a:t>
            </a:r>
            <a:endParaRPr/>
          </a:p>
          <a:p>
            <a:pPr indent="0" lvl="0" marL="0" rtl="0" algn="l">
              <a:lnSpc>
                <a:spcPct val="90000"/>
              </a:lnSpc>
              <a:spcBef>
                <a:spcPts val="1000"/>
              </a:spcBef>
              <a:spcAft>
                <a:spcPts val="0"/>
              </a:spcAft>
              <a:buClr>
                <a:schemeClr val="lt1"/>
              </a:buClr>
              <a:buSzPts val="2000"/>
              <a:buNone/>
            </a:pPr>
            <a:r>
              <a:t/>
            </a:r>
            <a:endParaRPr b="1" sz="2000"/>
          </a:p>
          <a:p>
            <a:pPr indent="0" lvl="0" marL="0" rtl="0" algn="l">
              <a:lnSpc>
                <a:spcPct val="90000"/>
              </a:lnSpc>
              <a:spcBef>
                <a:spcPts val="1000"/>
              </a:spcBef>
              <a:spcAft>
                <a:spcPts val="0"/>
              </a:spcAft>
              <a:buClr>
                <a:schemeClr val="lt1"/>
              </a:buClr>
              <a:buSzPts val="2000"/>
              <a:buNone/>
            </a:pPr>
            <a:r>
              <a:rPr b="1" lang="en-US" sz="2000"/>
              <a:t>Example:</a:t>
            </a:r>
            <a:endParaRPr/>
          </a:p>
          <a:p>
            <a:pPr indent="0" lvl="0" marL="0" rtl="0" algn="l">
              <a:lnSpc>
                <a:spcPct val="90000"/>
              </a:lnSpc>
              <a:spcBef>
                <a:spcPts val="1000"/>
              </a:spcBef>
              <a:spcAft>
                <a:spcPts val="0"/>
              </a:spcAft>
              <a:buClr>
                <a:schemeClr val="lt1"/>
              </a:buClr>
              <a:buSzPts val="2000"/>
              <a:buNone/>
            </a:pPr>
            <a:r>
              <a:rPr b="1" lang="en-US" sz="2000"/>
              <a:t>(Company} -&gt; {CEO} (if we know the Company, we know the CEO name)</a:t>
            </a:r>
            <a:endParaRPr b="1" sz="2000"/>
          </a:p>
          <a:p>
            <a:pPr indent="0" lvl="0" marL="0" rtl="0" algn="l">
              <a:lnSpc>
                <a:spcPct val="90000"/>
              </a:lnSpc>
              <a:spcBef>
                <a:spcPts val="1000"/>
              </a:spcBef>
              <a:spcAft>
                <a:spcPts val="0"/>
              </a:spcAft>
              <a:buClr>
                <a:schemeClr val="lt1"/>
              </a:buClr>
              <a:buSzPts val="2000"/>
              <a:buNone/>
            </a:pPr>
            <a:r>
              <a:rPr b="1" lang="en-US" sz="2000"/>
              <a:t>But the CEO is not a subset of the Company; hence, it’s a non-trivial functional dependency.</a:t>
            </a:r>
            <a:endParaRPr b="1" sz="2000"/>
          </a:p>
        </p:txBody>
      </p:sp>
      <p:pic>
        <p:nvPicPr>
          <p:cNvPr descr="Table&#10;&#10;Description automatically generated" id="396" name="Google Shape;396;p18"/>
          <p:cNvPicPr preferRelativeResize="0"/>
          <p:nvPr/>
        </p:nvPicPr>
        <p:blipFill rotWithShape="1">
          <a:blip r:embed="rId5">
            <a:alphaModFix/>
          </a:blip>
          <a:srcRect b="0" l="0" r="0" t="0"/>
          <a:stretch/>
        </p:blipFill>
        <p:spPr>
          <a:xfrm>
            <a:off x="7767874" y="2752725"/>
            <a:ext cx="4252676" cy="1647825"/>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397" name="Google Shape;397;p18"/>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500"/>
                                        <p:tgtEl>
                                          <p:spTgt spid="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500"/>
                                        <p:tgtEl>
                                          <p:spTgt spid="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500"/>
                                        <p:tgtEl>
                                          <p:spTgt spid="3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Effect filter="fade" transition="in">
                                      <p:cBhvr>
                                        <p:cTn dur="500"/>
                                        <p:tgtEl>
                                          <p:spTgt spid="3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Effect filter="fade" transition="in">
                                      <p:cBhvr>
                                        <p:cTn dur="500"/>
                                        <p:tgtEl>
                                          <p:spTgt spid="3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5" st="5"/>
                                            </p:txEl>
                                          </p:spTgt>
                                        </p:tgtEl>
                                        <p:attrNameLst>
                                          <p:attrName>style.visibility</p:attrName>
                                        </p:attrNameLst>
                                      </p:cBhvr>
                                      <p:to>
                                        <p:strVal val="visible"/>
                                      </p:to>
                                    </p:set>
                                    <p:animEffect filter="fade" transition="in">
                                      <p:cBhvr>
                                        <p:cTn dur="500"/>
                                        <p:tgtEl>
                                          <p:spTgt spid="3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6" st="6"/>
                                            </p:txEl>
                                          </p:spTgt>
                                        </p:tgtEl>
                                        <p:attrNameLst>
                                          <p:attrName>style.visibility</p:attrName>
                                        </p:attrNameLst>
                                      </p:cBhvr>
                                      <p:to>
                                        <p:strVal val="visible"/>
                                      </p:to>
                                    </p:set>
                                    <p:animEffect filter="fade" transition="in">
                                      <p:cBhvr>
                                        <p:cTn dur="500"/>
                                        <p:tgtEl>
                                          <p:spTgt spid="3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2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401" name="Shape 401"/>
        <p:cNvGrpSpPr/>
        <p:nvPr/>
      </p:nvGrpSpPr>
      <p:grpSpPr>
        <a:xfrm>
          <a:off x="0" y="0"/>
          <a:ext cx="0" cy="0"/>
          <a:chOff x="0" y="0"/>
          <a:chExt cx="0" cy="0"/>
        </a:xfrm>
      </p:grpSpPr>
      <p:sp>
        <p:nvSpPr>
          <p:cNvPr id="402" name="Google Shape;402;p1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Transitive dependency</a:t>
            </a:r>
            <a:endParaRPr/>
          </a:p>
        </p:txBody>
      </p:sp>
      <p:sp>
        <p:nvSpPr>
          <p:cNvPr id="403" name="Google Shape;403;p19"/>
          <p:cNvSpPr txBox="1"/>
          <p:nvPr>
            <p:ph idx="1" type="body"/>
          </p:nvPr>
        </p:nvSpPr>
        <p:spPr>
          <a:xfrm>
            <a:off x="233779" y="2086254"/>
            <a:ext cx="6587231" cy="468740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lt1"/>
              </a:buClr>
              <a:buSzPct val="100000"/>
              <a:buChar char="•"/>
            </a:pPr>
            <a:r>
              <a:rPr b="1" i="0" lang="en-US" sz="1800"/>
              <a:t>A transitive dependency refers to some non-prime attribute other than the candidate key that depends on another non-prime attribute that is dependent entirely on the candidate key.</a:t>
            </a:r>
            <a:endParaRPr/>
          </a:p>
          <a:p>
            <a:pPr indent="-122872" lvl="0" marL="228600" rtl="0" algn="just">
              <a:lnSpc>
                <a:spcPct val="90000"/>
              </a:lnSpc>
              <a:spcBef>
                <a:spcPts val="1000"/>
              </a:spcBef>
              <a:spcAft>
                <a:spcPts val="0"/>
              </a:spcAft>
              <a:buClr>
                <a:schemeClr val="lt1"/>
              </a:buClr>
              <a:buSzPct val="100000"/>
              <a:buNone/>
            </a:pPr>
            <a:r>
              <a:t/>
            </a:r>
            <a:endParaRPr b="1" i="0" sz="1800"/>
          </a:p>
          <a:p>
            <a:pPr indent="-228600" lvl="0" marL="228600" rtl="0" algn="just">
              <a:lnSpc>
                <a:spcPct val="90000"/>
              </a:lnSpc>
              <a:spcBef>
                <a:spcPts val="1000"/>
              </a:spcBef>
              <a:spcAft>
                <a:spcPts val="0"/>
              </a:spcAft>
              <a:buClr>
                <a:schemeClr val="lt1"/>
              </a:buClr>
              <a:buSzPct val="100000"/>
              <a:buChar char="•"/>
            </a:pPr>
            <a:r>
              <a:rPr b="1" lang="en-US" sz="1800"/>
              <a:t>{Company} -&gt; {CEO} (if we know the company, we know its CEO's name)</a:t>
            </a:r>
            <a:endParaRPr/>
          </a:p>
          <a:p>
            <a:pPr indent="-122872" lvl="0" marL="228600" rtl="0" algn="just">
              <a:lnSpc>
                <a:spcPct val="90000"/>
              </a:lnSpc>
              <a:spcBef>
                <a:spcPts val="1000"/>
              </a:spcBef>
              <a:spcAft>
                <a:spcPts val="0"/>
              </a:spcAft>
              <a:buClr>
                <a:schemeClr val="lt1"/>
              </a:buClr>
              <a:buSzPct val="100000"/>
              <a:buNone/>
            </a:pPr>
            <a:r>
              <a:t/>
            </a:r>
            <a:endParaRPr b="1" sz="1800"/>
          </a:p>
          <a:p>
            <a:pPr indent="-228600" lvl="0" marL="228600" rtl="0" algn="just">
              <a:lnSpc>
                <a:spcPct val="90000"/>
              </a:lnSpc>
              <a:spcBef>
                <a:spcPts val="1000"/>
              </a:spcBef>
              <a:spcAft>
                <a:spcPts val="0"/>
              </a:spcAft>
              <a:buClr>
                <a:schemeClr val="lt1"/>
              </a:buClr>
              <a:buSzPct val="100000"/>
              <a:buChar char="•"/>
            </a:pPr>
            <a:r>
              <a:rPr b="1" lang="en-US" sz="1800"/>
              <a:t> {CEO } -&gt; {Age} If we know the CEO, we know the Age</a:t>
            </a:r>
            <a:endParaRPr/>
          </a:p>
          <a:p>
            <a:pPr indent="-122872" lvl="0" marL="228600" rtl="0" algn="just">
              <a:lnSpc>
                <a:spcPct val="90000"/>
              </a:lnSpc>
              <a:spcBef>
                <a:spcPts val="1000"/>
              </a:spcBef>
              <a:spcAft>
                <a:spcPts val="0"/>
              </a:spcAft>
              <a:buClr>
                <a:schemeClr val="lt1"/>
              </a:buClr>
              <a:buSzPct val="100000"/>
              <a:buNone/>
            </a:pPr>
            <a:r>
              <a:t/>
            </a:r>
            <a:endParaRPr b="1" sz="1800"/>
          </a:p>
          <a:p>
            <a:pPr indent="-228600" lvl="0" marL="228600" rtl="0" algn="just">
              <a:lnSpc>
                <a:spcPct val="90000"/>
              </a:lnSpc>
              <a:spcBef>
                <a:spcPts val="1000"/>
              </a:spcBef>
              <a:spcAft>
                <a:spcPts val="0"/>
              </a:spcAft>
              <a:buClr>
                <a:schemeClr val="lt1"/>
              </a:buClr>
              <a:buSzPct val="100000"/>
              <a:buChar char="•"/>
            </a:pPr>
            <a:r>
              <a:rPr b="1" lang="en-US" sz="1800"/>
              <a:t> Therefore, according to the rule of transitive dependency: </a:t>
            </a:r>
            <a:endParaRPr/>
          </a:p>
          <a:p>
            <a:pPr indent="0" lvl="0" marL="0" rtl="0" algn="just">
              <a:lnSpc>
                <a:spcPct val="90000"/>
              </a:lnSpc>
              <a:spcBef>
                <a:spcPts val="1000"/>
              </a:spcBef>
              <a:spcAft>
                <a:spcPts val="0"/>
              </a:spcAft>
              <a:buClr>
                <a:schemeClr val="lt1"/>
              </a:buClr>
              <a:buSzPct val="100000"/>
              <a:buNone/>
            </a:pPr>
            <a:r>
              <a:rPr b="1" lang="en-US" sz="1800"/>
              <a:t>{ Company} -&gt; {Age} should hold, that makes sense because if we know the company name, we can know his age.</a:t>
            </a:r>
            <a:endParaRPr/>
          </a:p>
          <a:p>
            <a:pPr indent="0" lvl="0" marL="0" rtl="0" algn="just">
              <a:lnSpc>
                <a:spcPct val="90000"/>
              </a:lnSpc>
              <a:spcBef>
                <a:spcPts val="1000"/>
              </a:spcBef>
              <a:spcAft>
                <a:spcPts val="0"/>
              </a:spcAft>
              <a:buClr>
                <a:schemeClr val="lt1"/>
              </a:buClr>
              <a:buSzPct val="100000"/>
              <a:buNone/>
            </a:pPr>
            <a:r>
              <a:t/>
            </a:r>
            <a:endParaRPr b="1" sz="1800"/>
          </a:p>
          <a:p>
            <a:pPr indent="0" lvl="0" marL="0" rtl="0" algn="just">
              <a:lnSpc>
                <a:spcPct val="90000"/>
              </a:lnSpc>
              <a:spcBef>
                <a:spcPts val="1000"/>
              </a:spcBef>
              <a:spcAft>
                <a:spcPts val="0"/>
              </a:spcAft>
              <a:buClr>
                <a:srgbClr val="0C0C0C"/>
              </a:buClr>
              <a:buSzPct val="100000"/>
              <a:buNone/>
            </a:pPr>
            <a:r>
              <a:rPr b="1" lang="en-US" sz="1800">
                <a:solidFill>
                  <a:srgbClr val="0C0C0C"/>
                </a:solidFill>
              </a:rPr>
              <a:t>Note: You need to remember that transitive dependency can only occur in relation to three or more attributes.</a:t>
            </a:r>
            <a:endParaRPr b="1" sz="1800">
              <a:solidFill>
                <a:srgbClr val="0C0C0C"/>
              </a:solidFill>
            </a:endParaRPr>
          </a:p>
        </p:txBody>
      </p:sp>
      <p:pic>
        <p:nvPicPr>
          <p:cNvPr descr="Table&#10;&#10;Description automatically generated" id="404" name="Google Shape;404;p19"/>
          <p:cNvPicPr preferRelativeResize="0"/>
          <p:nvPr/>
        </p:nvPicPr>
        <p:blipFill rotWithShape="1">
          <a:blip r:embed="rId3">
            <a:alphaModFix/>
          </a:blip>
          <a:srcRect b="0" l="0" r="0" t="0"/>
          <a:stretch/>
        </p:blipFill>
        <p:spPr>
          <a:xfrm>
            <a:off x="7217547" y="3169328"/>
            <a:ext cx="4740674" cy="1979721"/>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405" name="Google Shape;405;p19"/>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anim calcmode="lin" valueType="num">
                                      <p:cBhvr additive="base">
                                        <p:cTn dur="500"/>
                                        <p:tgtEl>
                                          <p:spTgt spid="40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anim calcmode="lin" valueType="num">
                                      <p:cBhvr additive="base">
                                        <p:cTn dur="500"/>
                                        <p:tgtEl>
                                          <p:spTgt spid="40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2" st="2"/>
                                            </p:txEl>
                                          </p:spTgt>
                                        </p:tgtEl>
                                        <p:attrNameLst>
                                          <p:attrName>style.visibility</p:attrName>
                                        </p:attrNameLst>
                                      </p:cBhvr>
                                      <p:to>
                                        <p:strVal val="visible"/>
                                      </p:to>
                                    </p:set>
                                    <p:anim calcmode="lin" valueType="num">
                                      <p:cBhvr additive="base">
                                        <p:cTn dur="500"/>
                                        <p:tgtEl>
                                          <p:spTgt spid="40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3" st="3"/>
                                            </p:txEl>
                                          </p:spTgt>
                                        </p:tgtEl>
                                        <p:attrNameLst>
                                          <p:attrName>style.visibility</p:attrName>
                                        </p:attrNameLst>
                                      </p:cBhvr>
                                      <p:to>
                                        <p:strVal val="visible"/>
                                      </p:to>
                                    </p:set>
                                    <p:anim calcmode="lin" valueType="num">
                                      <p:cBhvr additive="base">
                                        <p:cTn dur="500"/>
                                        <p:tgtEl>
                                          <p:spTgt spid="40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4" st="4"/>
                                            </p:txEl>
                                          </p:spTgt>
                                        </p:tgtEl>
                                        <p:attrNameLst>
                                          <p:attrName>style.visibility</p:attrName>
                                        </p:attrNameLst>
                                      </p:cBhvr>
                                      <p:to>
                                        <p:strVal val="visible"/>
                                      </p:to>
                                    </p:set>
                                    <p:anim calcmode="lin" valueType="num">
                                      <p:cBhvr additive="base">
                                        <p:cTn dur="500"/>
                                        <p:tgtEl>
                                          <p:spTgt spid="40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5" st="5"/>
                                            </p:txEl>
                                          </p:spTgt>
                                        </p:tgtEl>
                                        <p:attrNameLst>
                                          <p:attrName>style.visibility</p:attrName>
                                        </p:attrNameLst>
                                      </p:cBhvr>
                                      <p:to>
                                        <p:strVal val="visible"/>
                                      </p:to>
                                    </p:set>
                                    <p:anim calcmode="lin" valueType="num">
                                      <p:cBhvr additive="base">
                                        <p:cTn dur="500"/>
                                        <p:tgtEl>
                                          <p:spTgt spid="40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6" st="6"/>
                                            </p:txEl>
                                          </p:spTgt>
                                        </p:tgtEl>
                                        <p:attrNameLst>
                                          <p:attrName>style.visibility</p:attrName>
                                        </p:attrNameLst>
                                      </p:cBhvr>
                                      <p:to>
                                        <p:strVal val="visible"/>
                                      </p:to>
                                    </p:set>
                                    <p:anim calcmode="lin" valueType="num">
                                      <p:cBhvr additive="base">
                                        <p:cTn dur="500"/>
                                        <p:tgtEl>
                                          <p:spTgt spid="40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7" st="7"/>
                                            </p:txEl>
                                          </p:spTgt>
                                        </p:tgtEl>
                                        <p:attrNameLst>
                                          <p:attrName>style.visibility</p:attrName>
                                        </p:attrNameLst>
                                      </p:cBhvr>
                                      <p:to>
                                        <p:strVal val="visible"/>
                                      </p:to>
                                    </p:set>
                                    <p:anim calcmode="lin" valueType="num">
                                      <p:cBhvr additive="base">
                                        <p:cTn dur="500"/>
                                        <p:tgtEl>
                                          <p:spTgt spid="403">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8" st="8"/>
                                            </p:txEl>
                                          </p:spTgt>
                                        </p:tgtEl>
                                        <p:attrNameLst>
                                          <p:attrName>style.visibility</p:attrName>
                                        </p:attrNameLst>
                                      </p:cBhvr>
                                      <p:to>
                                        <p:strVal val="visible"/>
                                      </p:to>
                                    </p:set>
                                    <p:anim calcmode="lin" valueType="num">
                                      <p:cBhvr additive="base">
                                        <p:cTn dur="500"/>
                                        <p:tgtEl>
                                          <p:spTgt spid="40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xEl>
                                              <p:pRg end="9" st="9"/>
                                            </p:txEl>
                                          </p:spTgt>
                                        </p:tgtEl>
                                        <p:attrNameLst>
                                          <p:attrName>style.visibility</p:attrName>
                                        </p:attrNameLst>
                                      </p:cBhvr>
                                      <p:to>
                                        <p:strVal val="visible"/>
                                      </p:to>
                                    </p:set>
                                    <p:anim calcmode="lin" valueType="num">
                                      <p:cBhvr additive="base">
                                        <p:cTn dur="500"/>
                                        <p:tgtEl>
                                          <p:spTgt spid="403">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218" name="Shape 218"/>
        <p:cNvGrpSpPr/>
        <p:nvPr/>
      </p:nvGrpSpPr>
      <p:grpSpPr>
        <a:xfrm>
          <a:off x="0" y="0"/>
          <a:ext cx="0" cy="0"/>
          <a:chOff x="0" y="0"/>
          <a:chExt cx="0" cy="0"/>
        </a:xfrm>
      </p:grpSpPr>
      <p:sp>
        <p:nvSpPr>
          <p:cNvPr id="219" name="Google Shape;219;p2"/>
          <p:cNvSpPr/>
          <p:nvPr/>
        </p:nvSpPr>
        <p:spPr>
          <a:xfrm>
            <a:off x="0" y="0"/>
            <a:ext cx="12188824" cy="6858000"/>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220" name="Google Shape;220;p2"/>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221" name="Google Shape;221;p2"/>
          <p:cNvSpPr/>
          <p:nvPr/>
        </p:nvSpPr>
        <p:spPr>
          <a:xfrm>
            <a:off x="4644527" y="0"/>
            <a:ext cx="7552944"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222" name="Google Shape;222;p2"/>
          <p:cNvPicPr preferRelativeResize="0"/>
          <p:nvPr/>
        </p:nvPicPr>
        <p:blipFill rotWithShape="1">
          <a:blip r:embed="rId4">
            <a:alphaModFix/>
          </a:blip>
          <a:srcRect b="0" l="0" r="0" t="0"/>
          <a:stretch/>
        </p:blipFill>
        <p:spPr>
          <a:xfrm>
            <a:off x="1" y="5006045"/>
            <a:ext cx="4965192" cy="144668"/>
          </a:xfrm>
          <a:prstGeom prst="rect">
            <a:avLst/>
          </a:prstGeom>
          <a:noFill/>
          <a:ln>
            <a:noFill/>
          </a:ln>
        </p:spPr>
      </p:pic>
      <p:sp>
        <p:nvSpPr>
          <p:cNvPr id="223" name="Google Shape;223;p2"/>
          <p:cNvSpPr/>
          <p:nvPr/>
        </p:nvSpPr>
        <p:spPr>
          <a:xfrm>
            <a:off x="-1" y="1838764"/>
            <a:ext cx="4964567" cy="3180473"/>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txBox="1"/>
          <p:nvPr>
            <p:ph type="title"/>
          </p:nvPr>
        </p:nvSpPr>
        <p:spPr>
          <a:xfrm>
            <a:off x="680321" y="2063262"/>
            <a:ext cx="3739279" cy="2661052"/>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3700"/>
              <a:buFont typeface="Trebuchet MS"/>
              <a:buNone/>
            </a:pPr>
            <a:r>
              <a:rPr b="1" lang="en-US" sz="3700">
                <a:solidFill>
                  <a:srgbClr val="FFFFFF"/>
                </a:solidFill>
              </a:rPr>
              <a:t>WHAT IS NORMALIZATION </a:t>
            </a:r>
            <a:endParaRPr b="1" sz="3700">
              <a:solidFill>
                <a:srgbClr val="FFFFFF"/>
              </a:solidFill>
            </a:endParaRPr>
          </a:p>
        </p:txBody>
      </p:sp>
      <p:sp>
        <p:nvSpPr>
          <p:cNvPr id="225" name="Google Shape;225;p2"/>
          <p:cNvSpPr txBox="1"/>
          <p:nvPr>
            <p:ph idx="1" type="body"/>
          </p:nvPr>
        </p:nvSpPr>
        <p:spPr>
          <a:xfrm>
            <a:off x="5099922" y="994299"/>
            <a:ext cx="6947076" cy="5454126"/>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2000"/>
              <a:buChar char="•"/>
            </a:pPr>
            <a:r>
              <a:rPr b="1" lang="en-US" sz="2000">
                <a:solidFill>
                  <a:srgbClr val="FFFFFF"/>
                </a:solidFill>
              </a:rPr>
              <a:t>Normalization is the process of organizing the data in the database.</a:t>
            </a:r>
            <a:endParaRPr/>
          </a:p>
          <a:p>
            <a:pPr indent="-101600" lvl="0" marL="228600" rtl="0" algn="l">
              <a:lnSpc>
                <a:spcPct val="90000"/>
              </a:lnSpc>
              <a:spcBef>
                <a:spcPts val="1000"/>
              </a:spcBef>
              <a:spcAft>
                <a:spcPts val="0"/>
              </a:spcAft>
              <a:buClr>
                <a:schemeClr val="lt1"/>
              </a:buClr>
              <a:buSzPts val="2000"/>
              <a:buNone/>
            </a:pPr>
            <a:r>
              <a:t/>
            </a:r>
            <a:endParaRPr b="1" sz="2000">
              <a:solidFill>
                <a:srgbClr val="FFFFFF"/>
              </a:solidFill>
            </a:endParaRPr>
          </a:p>
          <a:p>
            <a:pPr indent="-228600" lvl="0" marL="228600" rtl="0" algn="l">
              <a:lnSpc>
                <a:spcPct val="90000"/>
              </a:lnSpc>
              <a:spcBef>
                <a:spcPts val="1000"/>
              </a:spcBef>
              <a:spcAft>
                <a:spcPts val="0"/>
              </a:spcAft>
              <a:buClr>
                <a:srgbClr val="FFFFFF"/>
              </a:buClr>
              <a:buSzPts val="2000"/>
              <a:buChar char="•"/>
            </a:pPr>
            <a:r>
              <a:rPr b="1" lang="en-US" sz="2000">
                <a:solidFill>
                  <a:srgbClr val="FFFFFF"/>
                </a:solidFill>
              </a:rPr>
              <a:t>Normalization is used to minimize the redundancy from a relation or set of relations.  It is also used to eliminate undesirable characteristics like Insertion, Update, and  Deletion Anomalies.</a:t>
            </a:r>
            <a:endParaRPr/>
          </a:p>
          <a:p>
            <a:pPr indent="-101600" lvl="0" marL="228600" rtl="0" algn="l">
              <a:lnSpc>
                <a:spcPct val="90000"/>
              </a:lnSpc>
              <a:spcBef>
                <a:spcPts val="1000"/>
              </a:spcBef>
              <a:spcAft>
                <a:spcPts val="0"/>
              </a:spcAft>
              <a:buClr>
                <a:schemeClr val="lt1"/>
              </a:buClr>
              <a:buSzPts val="2000"/>
              <a:buNone/>
            </a:pPr>
            <a:r>
              <a:t/>
            </a:r>
            <a:endParaRPr b="1" sz="2000">
              <a:solidFill>
                <a:srgbClr val="FFFFFF"/>
              </a:solidFill>
            </a:endParaRPr>
          </a:p>
          <a:p>
            <a:pPr indent="-228600" lvl="0" marL="228600" rtl="0" algn="l">
              <a:lnSpc>
                <a:spcPct val="90000"/>
              </a:lnSpc>
              <a:spcBef>
                <a:spcPts val="1000"/>
              </a:spcBef>
              <a:spcAft>
                <a:spcPts val="0"/>
              </a:spcAft>
              <a:buClr>
                <a:srgbClr val="FFFFFF"/>
              </a:buClr>
              <a:buSzPts val="2000"/>
              <a:buChar char="•"/>
            </a:pPr>
            <a:r>
              <a:rPr b="1" lang="en-US" sz="2000">
                <a:solidFill>
                  <a:srgbClr val="FFFFFF"/>
                </a:solidFill>
              </a:rPr>
              <a:t>Normalization divides the larger table into the smaller table and links them using a relationship.</a:t>
            </a:r>
            <a:endParaRPr/>
          </a:p>
          <a:p>
            <a:pPr indent="-101600" lvl="0" marL="228600" rtl="0" algn="l">
              <a:lnSpc>
                <a:spcPct val="90000"/>
              </a:lnSpc>
              <a:spcBef>
                <a:spcPts val="1000"/>
              </a:spcBef>
              <a:spcAft>
                <a:spcPts val="0"/>
              </a:spcAft>
              <a:buClr>
                <a:schemeClr val="lt1"/>
              </a:buClr>
              <a:buSzPts val="2000"/>
              <a:buNone/>
            </a:pPr>
            <a:r>
              <a:t/>
            </a:r>
            <a:endParaRPr b="1" sz="2000">
              <a:solidFill>
                <a:srgbClr val="FFFFFF"/>
              </a:solidFill>
            </a:endParaRPr>
          </a:p>
          <a:p>
            <a:pPr indent="-228600" lvl="0" marL="228600" rtl="0" algn="l">
              <a:lnSpc>
                <a:spcPct val="90000"/>
              </a:lnSpc>
              <a:spcBef>
                <a:spcPts val="1000"/>
              </a:spcBef>
              <a:spcAft>
                <a:spcPts val="0"/>
              </a:spcAft>
              <a:buClr>
                <a:srgbClr val="FFFFFF"/>
              </a:buClr>
              <a:buSzPts val="2000"/>
              <a:buChar char="•"/>
            </a:pPr>
            <a:r>
              <a:rPr b="1" lang="en-US" sz="2000">
                <a:solidFill>
                  <a:srgbClr val="FFFFFF"/>
                </a:solidFill>
              </a:rPr>
              <a:t>The normal form is used to reduce redundancy from the database table.</a:t>
            </a:r>
            <a:endParaRPr/>
          </a:p>
        </p:txBody>
      </p:sp>
      <p:pic>
        <p:nvPicPr>
          <p:cNvPr descr="Logo&#10;&#10;Description automatically generated" id="226" name="Google Shape;226;p2"/>
          <p:cNvPicPr preferRelativeResize="0"/>
          <p:nvPr/>
        </p:nvPicPr>
        <p:blipFill rotWithShape="1">
          <a:blip r:embed="rId5">
            <a:alphaModFix/>
          </a:blip>
          <a:srcRect b="0" l="0" r="0" t="0"/>
          <a:stretch/>
        </p:blipFill>
        <p:spPr>
          <a:xfrm>
            <a:off x="11194524" y="-2"/>
            <a:ext cx="994300" cy="99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0" st="0"/>
                                            </p:txEl>
                                          </p:spTgt>
                                        </p:tgtEl>
                                        <p:attrNameLst>
                                          <p:attrName>style.visibility</p:attrName>
                                        </p:attrNameLst>
                                      </p:cBhvr>
                                      <p:to>
                                        <p:strVal val="visible"/>
                                      </p:to>
                                    </p:set>
                                    <p:animEffect filter="fade" transition="in">
                                      <p:cBhvr>
                                        <p:cTn dur="1000"/>
                                        <p:tgtEl>
                                          <p:spTgt spid="2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1" st="1"/>
                                            </p:txEl>
                                          </p:spTgt>
                                        </p:tgtEl>
                                        <p:attrNameLst>
                                          <p:attrName>style.visibility</p:attrName>
                                        </p:attrNameLst>
                                      </p:cBhvr>
                                      <p:to>
                                        <p:strVal val="visible"/>
                                      </p:to>
                                    </p:set>
                                    <p:animEffect filter="fade" transition="in">
                                      <p:cBhvr>
                                        <p:cTn dur="1000"/>
                                        <p:tgtEl>
                                          <p:spTgt spid="2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2" st="2"/>
                                            </p:txEl>
                                          </p:spTgt>
                                        </p:tgtEl>
                                        <p:attrNameLst>
                                          <p:attrName>style.visibility</p:attrName>
                                        </p:attrNameLst>
                                      </p:cBhvr>
                                      <p:to>
                                        <p:strVal val="visible"/>
                                      </p:to>
                                    </p:set>
                                    <p:animEffect filter="fade" transition="in">
                                      <p:cBhvr>
                                        <p:cTn dur="1000"/>
                                        <p:tgtEl>
                                          <p:spTgt spid="2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3" st="3"/>
                                            </p:txEl>
                                          </p:spTgt>
                                        </p:tgtEl>
                                        <p:attrNameLst>
                                          <p:attrName>style.visibility</p:attrName>
                                        </p:attrNameLst>
                                      </p:cBhvr>
                                      <p:to>
                                        <p:strVal val="visible"/>
                                      </p:to>
                                    </p:set>
                                    <p:animEffect filter="fade" transition="in">
                                      <p:cBhvr>
                                        <p:cTn dur="1000"/>
                                        <p:tgtEl>
                                          <p:spTgt spid="2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4" st="4"/>
                                            </p:txEl>
                                          </p:spTgt>
                                        </p:tgtEl>
                                        <p:attrNameLst>
                                          <p:attrName>style.visibility</p:attrName>
                                        </p:attrNameLst>
                                      </p:cBhvr>
                                      <p:to>
                                        <p:strVal val="visible"/>
                                      </p:to>
                                    </p:set>
                                    <p:animEffect filter="fade" transition="in">
                                      <p:cBhvr>
                                        <p:cTn dur="1000"/>
                                        <p:tgtEl>
                                          <p:spTgt spid="2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5" st="5"/>
                                            </p:txEl>
                                          </p:spTgt>
                                        </p:tgtEl>
                                        <p:attrNameLst>
                                          <p:attrName>style.visibility</p:attrName>
                                        </p:attrNameLst>
                                      </p:cBhvr>
                                      <p:to>
                                        <p:strVal val="visible"/>
                                      </p:to>
                                    </p:set>
                                    <p:animEffect filter="fade" transition="in">
                                      <p:cBhvr>
                                        <p:cTn dur="1000"/>
                                        <p:tgtEl>
                                          <p:spTgt spid="2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xEl>
                                              <p:pRg end="6" st="6"/>
                                            </p:txEl>
                                          </p:spTgt>
                                        </p:tgtEl>
                                        <p:attrNameLst>
                                          <p:attrName>style.visibility</p:attrName>
                                        </p:attrNameLst>
                                      </p:cBhvr>
                                      <p:to>
                                        <p:strVal val="visible"/>
                                      </p:to>
                                    </p:set>
                                    <p:animEffect filter="fade" transition="in">
                                      <p:cBhvr>
                                        <p:cTn dur="1000"/>
                                        <p:tgtEl>
                                          <p:spTgt spid="22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409" name="Shape 409"/>
        <p:cNvGrpSpPr/>
        <p:nvPr/>
      </p:nvGrpSpPr>
      <p:grpSpPr>
        <a:xfrm>
          <a:off x="0" y="0"/>
          <a:ext cx="0" cy="0"/>
          <a:chOff x="0" y="0"/>
          <a:chExt cx="0" cy="0"/>
        </a:xfrm>
      </p:grpSpPr>
      <p:sp>
        <p:nvSpPr>
          <p:cNvPr id="410" name="Google Shape;410;p2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Multivalued dependency</a:t>
            </a:r>
            <a:endParaRPr/>
          </a:p>
        </p:txBody>
      </p:sp>
      <p:sp>
        <p:nvSpPr>
          <p:cNvPr id="411" name="Google Shape;411;p20"/>
          <p:cNvSpPr txBox="1"/>
          <p:nvPr>
            <p:ph idx="1" type="body"/>
          </p:nvPr>
        </p:nvSpPr>
        <p:spPr>
          <a:xfrm>
            <a:off x="230819" y="2185950"/>
            <a:ext cx="6684886" cy="4672049"/>
          </a:xfrm>
          <a:prstGeom prst="rect">
            <a:avLst/>
          </a:prstGeom>
          <a:noFill/>
          <a:ln>
            <a:noFill/>
          </a:ln>
        </p:spPr>
        <p:txBody>
          <a:bodyPr anchorCtr="0" anchor="t" bIns="45700" lIns="91425" spcFirstLastPara="1" rIns="91425" wrap="square" tIns="45700">
            <a:noAutofit/>
          </a:bodyPr>
          <a:lstStyle/>
          <a:p>
            <a:pPr indent="-228600" lvl="0" marL="228600" rtl="0" algn="just">
              <a:lnSpc>
                <a:spcPct val="90000"/>
              </a:lnSpc>
              <a:spcBef>
                <a:spcPts val="0"/>
              </a:spcBef>
              <a:spcAft>
                <a:spcPts val="0"/>
              </a:spcAft>
              <a:buClr>
                <a:schemeClr val="lt1"/>
              </a:buClr>
              <a:buSzPts val="1800"/>
              <a:buChar char="•"/>
            </a:pPr>
            <a:r>
              <a:rPr b="1" lang="en-US" sz="1800"/>
              <a:t>Multivalued dependency occurs in the situation where there are multiple independent multivalued attributes in a single table. A multivalued dependency is a complete constraint between two sets of attributes in a relation. It requires that certain tuples be present in a relation.</a:t>
            </a:r>
            <a:endParaRPr/>
          </a:p>
          <a:p>
            <a:pPr indent="-114300" lvl="0" marL="228600" rtl="0" algn="just">
              <a:lnSpc>
                <a:spcPct val="90000"/>
              </a:lnSpc>
              <a:spcBef>
                <a:spcPts val="1000"/>
              </a:spcBef>
              <a:spcAft>
                <a:spcPts val="0"/>
              </a:spcAft>
              <a:buClr>
                <a:schemeClr val="lt1"/>
              </a:buClr>
              <a:buSzPts val="1800"/>
              <a:buNone/>
            </a:pPr>
            <a:r>
              <a:t/>
            </a:r>
            <a:endParaRPr b="1" sz="1800"/>
          </a:p>
          <a:p>
            <a:pPr indent="-228600" lvl="0" marL="228600" rtl="0" algn="just">
              <a:lnSpc>
                <a:spcPct val="90000"/>
              </a:lnSpc>
              <a:spcBef>
                <a:spcPts val="1000"/>
              </a:spcBef>
              <a:spcAft>
                <a:spcPts val="0"/>
              </a:spcAft>
              <a:buClr>
                <a:schemeClr val="lt1"/>
              </a:buClr>
              <a:buSzPts val="1800"/>
              <a:buChar char="•"/>
            </a:pPr>
            <a:r>
              <a:rPr b="1" lang="en-US" sz="1800"/>
              <a:t>In this example, maf_year and color are independent of each other but dependent on car_model. In this example, these two columns are said to be multivalue dependent on car_model.</a:t>
            </a:r>
            <a:endParaRPr/>
          </a:p>
          <a:p>
            <a:pPr indent="-114300" lvl="0" marL="228600" rtl="0" algn="just">
              <a:lnSpc>
                <a:spcPct val="90000"/>
              </a:lnSpc>
              <a:spcBef>
                <a:spcPts val="1000"/>
              </a:spcBef>
              <a:spcAft>
                <a:spcPts val="0"/>
              </a:spcAft>
              <a:buClr>
                <a:schemeClr val="lt1"/>
              </a:buClr>
              <a:buSzPts val="1800"/>
              <a:buNone/>
            </a:pPr>
            <a:r>
              <a:t/>
            </a:r>
            <a:endParaRPr b="1" sz="1800"/>
          </a:p>
          <a:p>
            <a:pPr indent="-228600" lvl="0" marL="228600" rtl="0" algn="just">
              <a:lnSpc>
                <a:spcPct val="90000"/>
              </a:lnSpc>
              <a:spcBef>
                <a:spcPts val="1000"/>
              </a:spcBef>
              <a:spcAft>
                <a:spcPts val="0"/>
              </a:spcAft>
              <a:buClr>
                <a:schemeClr val="lt1"/>
              </a:buClr>
              <a:buSzPts val="1800"/>
              <a:buChar char="•"/>
            </a:pPr>
            <a:r>
              <a:rPr b="1" lang="en-US" sz="1800"/>
              <a:t>This dependence can be represented like this:</a:t>
            </a:r>
            <a:endParaRPr/>
          </a:p>
          <a:p>
            <a:pPr indent="0" lvl="0" marL="0" rtl="0" algn="just">
              <a:lnSpc>
                <a:spcPct val="90000"/>
              </a:lnSpc>
              <a:spcBef>
                <a:spcPts val="1000"/>
              </a:spcBef>
              <a:spcAft>
                <a:spcPts val="0"/>
              </a:spcAft>
              <a:buClr>
                <a:schemeClr val="lt1"/>
              </a:buClr>
              <a:buSzPts val="1800"/>
              <a:buNone/>
            </a:pPr>
            <a:r>
              <a:rPr b="1" lang="en-US" sz="1800"/>
              <a:t>       car_model -&gt; maf_year </a:t>
            </a:r>
            <a:endParaRPr/>
          </a:p>
          <a:p>
            <a:pPr indent="0" lvl="0" marL="0" rtl="0" algn="just">
              <a:lnSpc>
                <a:spcPct val="90000"/>
              </a:lnSpc>
              <a:spcBef>
                <a:spcPts val="1000"/>
              </a:spcBef>
              <a:spcAft>
                <a:spcPts val="0"/>
              </a:spcAft>
              <a:buClr>
                <a:schemeClr val="lt1"/>
              </a:buClr>
              <a:buSzPts val="1800"/>
              <a:buNone/>
            </a:pPr>
            <a:r>
              <a:rPr b="1" lang="en-US" sz="1800"/>
              <a:t>       car_model-&gt; colour</a:t>
            </a:r>
            <a:endParaRPr b="1" sz="1800"/>
          </a:p>
        </p:txBody>
      </p:sp>
      <p:pic>
        <p:nvPicPr>
          <p:cNvPr descr="Table&#10;&#10;Description automatically generated" id="412" name="Google Shape;412;p20"/>
          <p:cNvPicPr preferRelativeResize="0"/>
          <p:nvPr/>
        </p:nvPicPr>
        <p:blipFill rotWithShape="1">
          <a:blip r:embed="rId3">
            <a:alphaModFix/>
          </a:blip>
          <a:srcRect b="0" l="0" r="0" t="0"/>
          <a:stretch/>
        </p:blipFill>
        <p:spPr>
          <a:xfrm>
            <a:off x="7288567" y="2826096"/>
            <a:ext cx="4507196" cy="2038867"/>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413" name="Google Shape;413;p20"/>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500"/>
                                        <p:tgtEl>
                                          <p:spTgt spid="4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animEffect filter="fade" transition="in">
                                      <p:cBhvr>
                                        <p:cTn dur="500"/>
                                        <p:tgtEl>
                                          <p:spTgt spid="4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1" st="1"/>
                                            </p:txEl>
                                          </p:spTgt>
                                        </p:tgtEl>
                                        <p:attrNameLst>
                                          <p:attrName>style.visibility</p:attrName>
                                        </p:attrNameLst>
                                      </p:cBhvr>
                                      <p:to>
                                        <p:strVal val="visible"/>
                                      </p:to>
                                    </p:set>
                                    <p:animEffect filter="fade" transition="in">
                                      <p:cBhvr>
                                        <p:cTn dur="500"/>
                                        <p:tgtEl>
                                          <p:spTgt spid="4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2" st="2"/>
                                            </p:txEl>
                                          </p:spTgt>
                                        </p:tgtEl>
                                        <p:attrNameLst>
                                          <p:attrName>style.visibility</p:attrName>
                                        </p:attrNameLst>
                                      </p:cBhvr>
                                      <p:to>
                                        <p:strVal val="visible"/>
                                      </p:to>
                                    </p:set>
                                    <p:animEffect filter="fade" transition="in">
                                      <p:cBhvr>
                                        <p:cTn dur="500"/>
                                        <p:tgtEl>
                                          <p:spTgt spid="4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3" st="3"/>
                                            </p:txEl>
                                          </p:spTgt>
                                        </p:tgtEl>
                                        <p:attrNameLst>
                                          <p:attrName>style.visibility</p:attrName>
                                        </p:attrNameLst>
                                      </p:cBhvr>
                                      <p:to>
                                        <p:strVal val="visible"/>
                                      </p:to>
                                    </p:set>
                                    <p:animEffect filter="fade" transition="in">
                                      <p:cBhvr>
                                        <p:cTn dur="500"/>
                                        <p:tgtEl>
                                          <p:spTgt spid="4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4" st="4"/>
                                            </p:txEl>
                                          </p:spTgt>
                                        </p:tgtEl>
                                        <p:attrNameLst>
                                          <p:attrName>style.visibility</p:attrName>
                                        </p:attrNameLst>
                                      </p:cBhvr>
                                      <p:to>
                                        <p:strVal val="visible"/>
                                      </p:to>
                                    </p:set>
                                    <p:animEffect filter="fade" transition="in">
                                      <p:cBhvr>
                                        <p:cTn dur="500"/>
                                        <p:tgtEl>
                                          <p:spTgt spid="4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5" st="5"/>
                                            </p:txEl>
                                          </p:spTgt>
                                        </p:tgtEl>
                                        <p:attrNameLst>
                                          <p:attrName>style.visibility</p:attrName>
                                        </p:attrNameLst>
                                      </p:cBhvr>
                                      <p:to>
                                        <p:strVal val="visible"/>
                                      </p:to>
                                    </p:set>
                                    <p:animEffect filter="fade" transition="in">
                                      <p:cBhvr>
                                        <p:cTn dur="500"/>
                                        <p:tgtEl>
                                          <p:spTgt spid="4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xEl>
                                              <p:pRg end="6" st="6"/>
                                            </p:txEl>
                                          </p:spTgt>
                                        </p:tgtEl>
                                        <p:attrNameLst>
                                          <p:attrName>style.visibility</p:attrName>
                                        </p:attrNameLst>
                                      </p:cBhvr>
                                      <p:to>
                                        <p:strVal val="visible"/>
                                      </p:to>
                                    </p:set>
                                    <p:animEffect filter="fade" transition="in">
                                      <p:cBhvr>
                                        <p:cTn dur="500"/>
                                        <p:tgtEl>
                                          <p:spTgt spid="4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417" name="Shape 417"/>
        <p:cNvGrpSpPr/>
        <p:nvPr/>
      </p:nvGrpSpPr>
      <p:grpSpPr>
        <a:xfrm>
          <a:off x="0" y="0"/>
          <a:ext cx="0" cy="0"/>
          <a:chOff x="0" y="0"/>
          <a:chExt cx="0" cy="0"/>
        </a:xfrm>
      </p:grpSpPr>
      <p:sp>
        <p:nvSpPr>
          <p:cNvPr id="418" name="Google Shape;418;p21"/>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419" name="Google Shape;419;p21"/>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420" name="Google Shape;420;p21"/>
          <p:cNvSpPr/>
          <p:nvPr/>
        </p:nvSpPr>
        <p:spPr>
          <a:xfrm>
            <a:off x="2" y="609600"/>
            <a:ext cx="4959094"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txBox="1"/>
          <p:nvPr>
            <p:ph type="title"/>
          </p:nvPr>
        </p:nvSpPr>
        <p:spPr>
          <a:xfrm>
            <a:off x="115411" y="753228"/>
            <a:ext cx="4758430" cy="10809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Trebuchet MS"/>
              <a:buNone/>
            </a:pPr>
            <a:r>
              <a:rPr b="1" lang="en-US" sz="4000">
                <a:latin typeface="Trebuchet MS"/>
                <a:ea typeface="Trebuchet MS"/>
                <a:cs typeface="Trebuchet MS"/>
                <a:sym typeface="Trebuchet MS"/>
              </a:rPr>
              <a:t>Types of Normal Forms</a:t>
            </a:r>
            <a:endParaRPr sz="4000">
              <a:latin typeface="Trebuchet MS"/>
              <a:ea typeface="Trebuchet MS"/>
              <a:cs typeface="Trebuchet MS"/>
              <a:sym typeface="Trebuchet MS"/>
            </a:endParaRPr>
          </a:p>
        </p:txBody>
      </p:sp>
      <p:pic>
        <p:nvPicPr>
          <p:cNvPr id="422" name="Google Shape;422;p21"/>
          <p:cNvPicPr preferRelativeResize="0"/>
          <p:nvPr/>
        </p:nvPicPr>
        <p:blipFill rotWithShape="1">
          <a:blip r:embed="rId4">
            <a:alphaModFix/>
          </a:blip>
          <a:srcRect b="0" l="0" r="0" t="0"/>
          <a:stretch/>
        </p:blipFill>
        <p:spPr>
          <a:xfrm>
            <a:off x="2" y="1970241"/>
            <a:ext cx="4956048" cy="199787"/>
          </a:xfrm>
          <a:prstGeom prst="rect">
            <a:avLst/>
          </a:prstGeom>
          <a:noFill/>
          <a:ln>
            <a:noFill/>
          </a:ln>
        </p:spPr>
      </p:pic>
      <p:sp>
        <p:nvSpPr>
          <p:cNvPr id="423" name="Google Shape;423;p21"/>
          <p:cNvSpPr txBox="1"/>
          <p:nvPr>
            <p:ph idx="1" type="body"/>
          </p:nvPr>
        </p:nvSpPr>
        <p:spPr>
          <a:xfrm>
            <a:off x="530367" y="2170027"/>
            <a:ext cx="4136123" cy="447046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000"/>
              <a:buChar char="•"/>
            </a:pPr>
            <a:r>
              <a:rPr b="1" lang="en-US" sz="2000">
                <a:latin typeface="Trebuchet MS"/>
                <a:ea typeface="Trebuchet MS"/>
                <a:cs typeface="Trebuchet MS"/>
                <a:sym typeface="Trebuchet MS"/>
              </a:rPr>
              <a:t>First Normal Form (1NF)</a:t>
            </a:r>
            <a:endParaRPr/>
          </a:p>
          <a:p>
            <a:pPr indent="-101600" lvl="0" marL="228600" rtl="0" algn="l">
              <a:lnSpc>
                <a:spcPct val="90000"/>
              </a:lnSpc>
              <a:spcBef>
                <a:spcPts val="1000"/>
              </a:spcBef>
              <a:spcAft>
                <a:spcPts val="0"/>
              </a:spcAft>
              <a:buClr>
                <a:schemeClr val="lt1"/>
              </a:buClr>
              <a:buSzPts val="2000"/>
              <a:buNone/>
            </a:pPr>
            <a:r>
              <a:t/>
            </a:r>
            <a:endParaRPr b="1" sz="2000">
              <a:latin typeface="Trebuchet MS"/>
              <a:ea typeface="Trebuchet MS"/>
              <a:cs typeface="Trebuchet MS"/>
              <a:sym typeface="Trebuchet MS"/>
            </a:endParaRPr>
          </a:p>
          <a:p>
            <a:pPr indent="-228600" lvl="0" marL="228600" rtl="0" algn="l">
              <a:lnSpc>
                <a:spcPct val="90000"/>
              </a:lnSpc>
              <a:spcBef>
                <a:spcPts val="1000"/>
              </a:spcBef>
              <a:spcAft>
                <a:spcPts val="0"/>
              </a:spcAft>
              <a:buClr>
                <a:schemeClr val="lt1"/>
              </a:buClr>
              <a:buSzPts val="2000"/>
              <a:buChar char="•"/>
            </a:pPr>
            <a:r>
              <a:rPr b="1" lang="en-US" sz="2000">
                <a:latin typeface="Trebuchet MS"/>
                <a:ea typeface="Trebuchet MS"/>
                <a:cs typeface="Trebuchet MS"/>
                <a:sym typeface="Trebuchet MS"/>
              </a:rPr>
              <a:t>Second Normal Form (2NF)</a:t>
            </a:r>
            <a:endParaRPr/>
          </a:p>
          <a:p>
            <a:pPr indent="-101600" lvl="0" marL="228600" rtl="0" algn="l">
              <a:lnSpc>
                <a:spcPct val="90000"/>
              </a:lnSpc>
              <a:spcBef>
                <a:spcPts val="1000"/>
              </a:spcBef>
              <a:spcAft>
                <a:spcPts val="0"/>
              </a:spcAft>
              <a:buClr>
                <a:schemeClr val="lt1"/>
              </a:buClr>
              <a:buSzPts val="2000"/>
              <a:buNone/>
            </a:pPr>
            <a:r>
              <a:t/>
            </a:r>
            <a:endParaRPr b="1" sz="2000">
              <a:latin typeface="Trebuchet MS"/>
              <a:ea typeface="Trebuchet MS"/>
              <a:cs typeface="Trebuchet MS"/>
              <a:sym typeface="Trebuchet MS"/>
            </a:endParaRPr>
          </a:p>
          <a:p>
            <a:pPr indent="-228600" lvl="0" marL="228600" rtl="0" algn="l">
              <a:lnSpc>
                <a:spcPct val="90000"/>
              </a:lnSpc>
              <a:spcBef>
                <a:spcPts val="1000"/>
              </a:spcBef>
              <a:spcAft>
                <a:spcPts val="0"/>
              </a:spcAft>
              <a:buClr>
                <a:schemeClr val="lt1"/>
              </a:buClr>
              <a:buSzPts val="2000"/>
              <a:buChar char="•"/>
            </a:pPr>
            <a:r>
              <a:rPr b="1" lang="en-US" sz="2000">
                <a:latin typeface="Trebuchet MS"/>
                <a:ea typeface="Trebuchet MS"/>
                <a:cs typeface="Trebuchet MS"/>
                <a:sym typeface="Trebuchet MS"/>
              </a:rPr>
              <a:t>Third Normal Form (3NF)</a:t>
            </a:r>
            <a:endParaRPr/>
          </a:p>
          <a:p>
            <a:pPr indent="-101600" lvl="0" marL="228600" rtl="0" algn="l">
              <a:lnSpc>
                <a:spcPct val="90000"/>
              </a:lnSpc>
              <a:spcBef>
                <a:spcPts val="1000"/>
              </a:spcBef>
              <a:spcAft>
                <a:spcPts val="0"/>
              </a:spcAft>
              <a:buClr>
                <a:schemeClr val="lt1"/>
              </a:buClr>
              <a:buSzPts val="2000"/>
              <a:buNone/>
            </a:pPr>
            <a:r>
              <a:t/>
            </a:r>
            <a:endParaRPr b="1" sz="2000">
              <a:latin typeface="Trebuchet MS"/>
              <a:ea typeface="Trebuchet MS"/>
              <a:cs typeface="Trebuchet MS"/>
              <a:sym typeface="Trebuchet MS"/>
            </a:endParaRPr>
          </a:p>
          <a:p>
            <a:pPr indent="-228600" lvl="0" marL="228600" rtl="0" algn="l">
              <a:lnSpc>
                <a:spcPct val="90000"/>
              </a:lnSpc>
              <a:spcBef>
                <a:spcPts val="1000"/>
              </a:spcBef>
              <a:spcAft>
                <a:spcPts val="0"/>
              </a:spcAft>
              <a:buClr>
                <a:schemeClr val="lt1"/>
              </a:buClr>
              <a:buSzPts val="2000"/>
              <a:buChar char="•"/>
            </a:pPr>
            <a:r>
              <a:rPr b="1" lang="en-US" sz="2000">
                <a:latin typeface="Trebuchet MS"/>
                <a:ea typeface="Trebuchet MS"/>
                <a:cs typeface="Trebuchet MS"/>
                <a:sym typeface="Trebuchet MS"/>
              </a:rPr>
              <a:t>Boyce Codd Normal Form (BCNF)</a:t>
            </a:r>
            <a:endParaRPr/>
          </a:p>
          <a:p>
            <a:pPr indent="-101600" lvl="0" marL="228600" rtl="0" algn="l">
              <a:lnSpc>
                <a:spcPct val="90000"/>
              </a:lnSpc>
              <a:spcBef>
                <a:spcPts val="1000"/>
              </a:spcBef>
              <a:spcAft>
                <a:spcPts val="0"/>
              </a:spcAft>
              <a:buClr>
                <a:schemeClr val="lt1"/>
              </a:buClr>
              <a:buSzPts val="2000"/>
              <a:buNone/>
            </a:pPr>
            <a:r>
              <a:t/>
            </a:r>
            <a:endParaRPr b="1" sz="2000">
              <a:latin typeface="Trebuchet MS"/>
              <a:ea typeface="Trebuchet MS"/>
              <a:cs typeface="Trebuchet MS"/>
              <a:sym typeface="Trebuchet MS"/>
            </a:endParaRPr>
          </a:p>
          <a:p>
            <a:pPr indent="-228600" lvl="0" marL="228600" rtl="0" algn="l">
              <a:lnSpc>
                <a:spcPct val="90000"/>
              </a:lnSpc>
              <a:spcBef>
                <a:spcPts val="1000"/>
              </a:spcBef>
              <a:spcAft>
                <a:spcPts val="0"/>
              </a:spcAft>
              <a:buClr>
                <a:schemeClr val="lt1"/>
              </a:buClr>
              <a:buSzPts val="2000"/>
              <a:buChar char="•"/>
            </a:pPr>
            <a:r>
              <a:rPr b="1" lang="en-US" sz="2000">
                <a:latin typeface="Trebuchet MS"/>
                <a:ea typeface="Trebuchet MS"/>
                <a:cs typeface="Trebuchet MS"/>
                <a:sym typeface="Trebuchet MS"/>
              </a:rPr>
              <a:t>Fourth Normal Form (4NF)</a:t>
            </a:r>
            <a:endParaRPr/>
          </a:p>
          <a:p>
            <a:pPr indent="-101600" lvl="0" marL="228600" rtl="0" algn="l">
              <a:lnSpc>
                <a:spcPct val="90000"/>
              </a:lnSpc>
              <a:spcBef>
                <a:spcPts val="1000"/>
              </a:spcBef>
              <a:spcAft>
                <a:spcPts val="0"/>
              </a:spcAft>
              <a:buClr>
                <a:schemeClr val="lt1"/>
              </a:buClr>
              <a:buSzPts val="2000"/>
              <a:buNone/>
            </a:pPr>
            <a:r>
              <a:t/>
            </a:r>
            <a:endParaRPr b="1" sz="2000">
              <a:latin typeface="Trebuchet MS"/>
              <a:ea typeface="Trebuchet MS"/>
              <a:cs typeface="Trebuchet MS"/>
              <a:sym typeface="Trebuchet MS"/>
            </a:endParaRPr>
          </a:p>
          <a:p>
            <a:pPr indent="-228600" lvl="0" marL="228600" rtl="0" algn="l">
              <a:lnSpc>
                <a:spcPct val="90000"/>
              </a:lnSpc>
              <a:spcBef>
                <a:spcPts val="1000"/>
              </a:spcBef>
              <a:spcAft>
                <a:spcPts val="0"/>
              </a:spcAft>
              <a:buClr>
                <a:schemeClr val="lt1"/>
              </a:buClr>
              <a:buSzPts val="2000"/>
              <a:buChar char="•"/>
            </a:pPr>
            <a:r>
              <a:rPr b="1" lang="en-US" sz="2000">
                <a:latin typeface="Trebuchet MS"/>
                <a:ea typeface="Trebuchet MS"/>
                <a:cs typeface="Trebuchet MS"/>
                <a:sym typeface="Trebuchet MS"/>
              </a:rPr>
              <a:t>Fifth Normal Form (5NF)</a:t>
            </a:r>
            <a:endParaRPr/>
          </a:p>
        </p:txBody>
      </p:sp>
      <p:pic>
        <p:nvPicPr>
          <p:cNvPr descr="A picture containing radar chart&#10;&#10;Description automatically generated" id="424" name="Google Shape;424;p21"/>
          <p:cNvPicPr preferRelativeResize="0"/>
          <p:nvPr/>
        </p:nvPicPr>
        <p:blipFill rotWithShape="1">
          <a:blip r:embed="rId5">
            <a:alphaModFix/>
          </a:blip>
          <a:srcRect b="0" l="0" r="0" t="0"/>
          <a:stretch/>
        </p:blipFill>
        <p:spPr>
          <a:xfrm>
            <a:off x="5623497" y="609600"/>
            <a:ext cx="5608320" cy="5608320"/>
          </a:xfrm>
          <a:prstGeom prst="rect">
            <a:avLst/>
          </a:prstGeom>
          <a:noFill/>
          <a:ln>
            <a:noFill/>
          </a:ln>
          <a:effectLst>
            <a:outerShdw blurRad="76200" rotWithShape="0" algn="tl" dir="5040000" dist="63500">
              <a:srgbClr val="000000">
                <a:alpha val="40784"/>
              </a:srgbClr>
            </a:outerShdw>
          </a:effectLst>
        </p:spPr>
      </p:pic>
      <p:sp>
        <p:nvSpPr>
          <p:cNvPr id="425" name="Google Shape;425;p21"/>
          <p:cNvSpPr txBox="1"/>
          <p:nvPr/>
        </p:nvSpPr>
        <p:spPr>
          <a:xfrm>
            <a:off x="8705163" y="6017865"/>
            <a:ext cx="2526654"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sng" cap="none" strike="noStrike">
                <a:solidFill>
                  <a:srgbClr val="FFFFFF"/>
                </a:solidFill>
                <a:latin typeface="Trebuchet MS"/>
                <a:ea typeface="Trebuchet MS"/>
                <a:cs typeface="Trebuchet MS"/>
                <a:sym typeface="Trebuchet MS"/>
                <a:hlinkClick r:id="rId6">
                  <a:extLst>
                    <a:ext uri="{A12FA001-AC4F-418D-AE19-62706E023703}">
                      <ahyp:hlinkClr val="tx"/>
                    </a:ext>
                  </a:extLst>
                </a:hlinkClick>
              </a:rPr>
              <a:t>This Photo</a:t>
            </a:r>
            <a:r>
              <a:rPr b="0" i="0" lang="en-US" sz="700" u="none" cap="none" strike="noStrike">
                <a:solidFill>
                  <a:srgbClr val="FFFFFF"/>
                </a:solidFill>
                <a:latin typeface="Trebuchet MS"/>
                <a:ea typeface="Trebuchet MS"/>
                <a:cs typeface="Trebuchet MS"/>
                <a:sym typeface="Trebuchet MS"/>
              </a:rPr>
              <a:t> by Unknown Author is licensed under </a:t>
            </a:r>
            <a:r>
              <a:rPr b="0" i="0" lang="en-US" sz="700" u="sng" cap="none" strike="noStrike">
                <a:solidFill>
                  <a:srgbClr val="FFFFFF"/>
                </a:solidFill>
                <a:latin typeface="Trebuchet MS"/>
                <a:ea typeface="Trebuchet MS"/>
                <a:cs typeface="Trebuchet MS"/>
                <a:sym typeface="Trebuchet MS"/>
                <a:hlinkClick r:id="rId7">
                  <a:extLst>
                    <a:ext uri="{A12FA001-AC4F-418D-AE19-62706E023703}">
                      <ahyp:hlinkClr val="tx"/>
                    </a:ext>
                  </a:extLst>
                </a:hlinkClick>
              </a:rPr>
              <a:t>CC BY-SA</a:t>
            </a:r>
            <a:endParaRPr b="0" i="0" sz="700" u="none" cap="none" strike="noStrike">
              <a:solidFill>
                <a:srgbClr val="FFFFFF"/>
              </a:solidFill>
              <a:latin typeface="Trebuchet MS"/>
              <a:ea typeface="Trebuchet MS"/>
              <a:cs typeface="Trebuchet MS"/>
              <a:sym typeface="Trebuchet MS"/>
            </a:endParaRPr>
          </a:p>
        </p:txBody>
      </p:sp>
      <p:pic>
        <p:nvPicPr>
          <p:cNvPr descr="Logo&#10;&#10;Description automatically generated" id="426" name="Google Shape;426;p21"/>
          <p:cNvPicPr preferRelativeResize="0"/>
          <p:nvPr/>
        </p:nvPicPr>
        <p:blipFill rotWithShape="1">
          <a:blip r:embed="rId8">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2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0" st="0"/>
                                            </p:txEl>
                                          </p:spTgt>
                                        </p:tgtEl>
                                        <p:attrNameLst>
                                          <p:attrName>style.visibility</p:attrName>
                                        </p:attrNameLst>
                                      </p:cBhvr>
                                      <p:to>
                                        <p:strVal val="visible"/>
                                      </p:to>
                                    </p:set>
                                    <p:anim calcmode="lin" valueType="num">
                                      <p:cBhvr additive="base">
                                        <p:cTn dur="500"/>
                                        <p:tgtEl>
                                          <p:spTgt spid="42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1" st="1"/>
                                            </p:txEl>
                                          </p:spTgt>
                                        </p:tgtEl>
                                        <p:attrNameLst>
                                          <p:attrName>style.visibility</p:attrName>
                                        </p:attrNameLst>
                                      </p:cBhvr>
                                      <p:to>
                                        <p:strVal val="visible"/>
                                      </p:to>
                                    </p:set>
                                    <p:anim calcmode="lin" valueType="num">
                                      <p:cBhvr additive="base">
                                        <p:cTn dur="500"/>
                                        <p:tgtEl>
                                          <p:spTgt spid="42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2" st="2"/>
                                            </p:txEl>
                                          </p:spTgt>
                                        </p:tgtEl>
                                        <p:attrNameLst>
                                          <p:attrName>style.visibility</p:attrName>
                                        </p:attrNameLst>
                                      </p:cBhvr>
                                      <p:to>
                                        <p:strVal val="visible"/>
                                      </p:to>
                                    </p:set>
                                    <p:anim calcmode="lin" valueType="num">
                                      <p:cBhvr additive="base">
                                        <p:cTn dur="500"/>
                                        <p:tgtEl>
                                          <p:spTgt spid="42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3" st="3"/>
                                            </p:txEl>
                                          </p:spTgt>
                                        </p:tgtEl>
                                        <p:attrNameLst>
                                          <p:attrName>style.visibility</p:attrName>
                                        </p:attrNameLst>
                                      </p:cBhvr>
                                      <p:to>
                                        <p:strVal val="visible"/>
                                      </p:to>
                                    </p:set>
                                    <p:anim calcmode="lin" valueType="num">
                                      <p:cBhvr additive="base">
                                        <p:cTn dur="500"/>
                                        <p:tgtEl>
                                          <p:spTgt spid="42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4" st="4"/>
                                            </p:txEl>
                                          </p:spTgt>
                                        </p:tgtEl>
                                        <p:attrNameLst>
                                          <p:attrName>style.visibility</p:attrName>
                                        </p:attrNameLst>
                                      </p:cBhvr>
                                      <p:to>
                                        <p:strVal val="visible"/>
                                      </p:to>
                                    </p:set>
                                    <p:anim calcmode="lin" valueType="num">
                                      <p:cBhvr additive="base">
                                        <p:cTn dur="500"/>
                                        <p:tgtEl>
                                          <p:spTgt spid="42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5" st="5"/>
                                            </p:txEl>
                                          </p:spTgt>
                                        </p:tgtEl>
                                        <p:attrNameLst>
                                          <p:attrName>style.visibility</p:attrName>
                                        </p:attrNameLst>
                                      </p:cBhvr>
                                      <p:to>
                                        <p:strVal val="visible"/>
                                      </p:to>
                                    </p:set>
                                    <p:anim calcmode="lin" valueType="num">
                                      <p:cBhvr additive="base">
                                        <p:cTn dur="500"/>
                                        <p:tgtEl>
                                          <p:spTgt spid="423">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6" st="6"/>
                                            </p:txEl>
                                          </p:spTgt>
                                        </p:tgtEl>
                                        <p:attrNameLst>
                                          <p:attrName>style.visibility</p:attrName>
                                        </p:attrNameLst>
                                      </p:cBhvr>
                                      <p:to>
                                        <p:strVal val="visible"/>
                                      </p:to>
                                    </p:set>
                                    <p:anim calcmode="lin" valueType="num">
                                      <p:cBhvr additive="base">
                                        <p:cTn dur="500"/>
                                        <p:tgtEl>
                                          <p:spTgt spid="423">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7" st="7"/>
                                            </p:txEl>
                                          </p:spTgt>
                                        </p:tgtEl>
                                        <p:attrNameLst>
                                          <p:attrName>style.visibility</p:attrName>
                                        </p:attrNameLst>
                                      </p:cBhvr>
                                      <p:to>
                                        <p:strVal val="visible"/>
                                      </p:to>
                                    </p:set>
                                    <p:anim calcmode="lin" valueType="num">
                                      <p:cBhvr additive="base">
                                        <p:cTn dur="500"/>
                                        <p:tgtEl>
                                          <p:spTgt spid="423">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8" st="8"/>
                                            </p:txEl>
                                          </p:spTgt>
                                        </p:tgtEl>
                                        <p:attrNameLst>
                                          <p:attrName>style.visibility</p:attrName>
                                        </p:attrNameLst>
                                      </p:cBhvr>
                                      <p:to>
                                        <p:strVal val="visible"/>
                                      </p:to>
                                    </p:set>
                                    <p:anim calcmode="lin" valueType="num">
                                      <p:cBhvr additive="base">
                                        <p:cTn dur="500"/>
                                        <p:tgtEl>
                                          <p:spTgt spid="42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9" st="9"/>
                                            </p:txEl>
                                          </p:spTgt>
                                        </p:tgtEl>
                                        <p:attrNameLst>
                                          <p:attrName>style.visibility</p:attrName>
                                        </p:attrNameLst>
                                      </p:cBhvr>
                                      <p:to>
                                        <p:strVal val="visible"/>
                                      </p:to>
                                    </p:set>
                                    <p:anim calcmode="lin" valueType="num">
                                      <p:cBhvr additive="base">
                                        <p:cTn dur="500"/>
                                        <p:tgtEl>
                                          <p:spTgt spid="423">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3">
                                            <p:txEl>
                                              <p:pRg end="10" st="10"/>
                                            </p:txEl>
                                          </p:spTgt>
                                        </p:tgtEl>
                                        <p:attrNameLst>
                                          <p:attrName>style.visibility</p:attrName>
                                        </p:attrNameLst>
                                      </p:cBhvr>
                                      <p:to>
                                        <p:strVal val="visible"/>
                                      </p:to>
                                    </p:set>
                                    <p:anim calcmode="lin" valueType="num">
                                      <p:cBhvr additive="base">
                                        <p:cTn dur="500"/>
                                        <p:tgtEl>
                                          <p:spTgt spid="423">
                                            <p:txEl>
                                              <p:pRg end="10" st="1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430" name="Shape 430"/>
        <p:cNvGrpSpPr/>
        <p:nvPr/>
      </p:nvGrpSpPr>
      <p:grpSpPr>
        <a:xfrm>
          <a:off x="0" y="0"/>
          <a:ext cx="0" cy="0"/>
          <a:chOff x="0" y="0"/>
          <a:chExt cx="0" cy="0"/>
        </a:xfrm>
      </p:grpSpPr>
      <p:sp>
        <p:nvSpPr>
          <p:cNvPr id="431" name="Google Shape;431;p22"/>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descr="An example of a molecular structure" id="432" name="Google Shape;432;p22"/>
          <p:cNvPicPr preferRelativeResize="0"/>
          <p:nvPr/>
        </p:nvPicPr>
        <p:blipFill rotWithShape="1">
          <a:blip r:embed="rId3">
            <a:alphaModFix amt="15000"/>
          </a:blip>
          <a:srcRect b="10997" l="0" r="0" t="7183"/>
          <a:stretch/>
        </p:blipFill>
        <p:spPr>
          <a:xfrm>
            <a:off x="0" y="0"/>
            <a:ext cx="12192000" cy="6858001"/>
          </a:xfrm>
          <a:prstGeom prst="rect">
            <a:avLst/>
          </a:prstGeom>
          <a:noFill/>
          <a:ln>
            <a:noFill/>
          </a:ln>
        </p:spPr>
      </p:pic>
      <p:pic>
        <p:nvPicPr>
          <p:cNvPr id="433" name="Google Shape;433;p22"/>
          <p:cNvPicPr preferRelativeResize="0"/>
          <p:nvPr/>
        </p:nvPicPr>
        <p:blipFill rotWithShape="1">
          <a:blip r:embed="rId4">
            <a:alphaModFix/>
          </a:blip>
          <a:srcRect b="0" l="0" r="0" t="0"/>
          <a:stretch/>
        </p:blipFill>
        <p:spPr>
          <a:xfrm>
            <a:off x="1" y="1970240"/>
            <a:ext cx="10437812" cy="321164"/>
          </a:xfrm>
          <a:prstGeom prst="rect">
            <a:avLst/>
          </a:prstGeom>
          <a:noFill/>
          <a:ln>
            <a:noFill/>
          </a:ln>
        </p:spPr>
      </p:pic>
      <p:sp>
        <p:nvSpPr>
          <p:cNvPr id="434" name="Google Shape;434;p22"/>
          <p:cNvSpPr/>
          <p:nvPr/>
        </p:nvSpPr>
        <p:spPr>
          <a:xfrm>
            <a:off x="0" y="609600"/>
            <a:ext cx="10437812" cy="1368198"/>
          </a:xfrm>
          <a:prstGeom prst="rect">
            <a:avLst/>
          </a:prstGeom>
          <a:solidFill>
            <a:srgbClr val="0C0C0C">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latin typeface="Trebuchet MS"/>
                <a:ea typeface="Trebuchet MS"/>
                <a:cs typeface="Trebuchet MS"/>
                <a:sym typeface="Trebuchet MS"/>
              </a:rPr>
              <a:t>First Normal Form (1NF)</a:t>
            </a:r>
            <a:endParaRPr sz="4000">
              <a:latin typeface="Trebuchet MS"/>
              <a:ea typeface="Trebuchet MS"/>
              <a:cs typeface="Trebuchet MS"/>
              <a:sym typeface="Trebuchet MS"/>
            </a:endParaRPr>
          </a:p>
        </p:txBody>
      </p:sp>
      <p:pic>
        <p:nvPicPr>
          <p:cNvPr id="436" name="Google Shape;436;p22"/>
          <p:cNvPicPr preferRelativeResize="0"/>
          <p:nvPr/>
        </p:nvPicPr>
        <p:blipFill rotWithShape="1">
          <a:blip r:embed="rId5">
            <a:alphaModFix/>
          </a:blip>
          <a:srcRect b="0" l="0" r="0" t="0"/>
          <a:stretch/>
        </p:blipFill>
        <p:spPr>
          <a:xfrm>
            <a:off x="10585826" y="1971234"/>
            <a:ext cx="1602997" cy="144270"/>
          </a:xfrm>
          <a:prstGeom prst="rect">
            <a:avLst/>
          </a:prstGeom>
          <a:noFill/>
          <a:ln>
            <a:noFill/>
          </a:ln>
        </p:spPr>
      </p:pic>
      <p:sp>
        <p:nvSpPr>
          <p:cNvPr id="437" name="Google Shape;437;p22"/>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txBox="1"/>
          <p:nvPr>
            <p:ph idx="1" type="body"/>
          </p:nvPr>
        </p:nvSpPr>
        <p:spPr>
          <a:xfrm>
            <a:off x="680321" y="2336873"/>
            <a:ext cx="10594320" cy="4143826"/>
          </a:xfrm>
          <a:prstGeom prst="rect">
            <a:avLst/>
          </a:prstGeom>
          <a:noFill/>
          <a:ln>
            <a:noFill/>
          </a:ln>
        </p:spPr>
        <p:txBody>
          <a:bodyPr anchorCtr="0" anchor="ctr"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lang="en-US" sz="2000"/>
              <a:t>A relation will be 1NF if it contains an atomic value.</a:t>
            </a:r>
            <a:endParaRPr/>
          </a:p>
          <a:p>
            <a:pPr indent="-101600" lvl="0" marL="228600" rtl="0" algn="just">
              <a:lnSpc>
                <a:spcPct val="90000"/>
              </a:lnSpc>
              <a:spcBef>
                <a:spcPts val="1000"/>
              </a:spcBef>
              <a:spcAft>
                <a:spcPts val="0"/>
              </a:spcAft>
              <a:buClr>
                <a:schemeClr val="lt1"/>
              </a:buClr>
              <a:buSzPts val="2000"/>
              <a:buNone/>
            </a:pPr>
            <a:r>
              <a:t/>
            </a:r>
            <a:endParaRPr b="1" sz="2000"/>
          </a:p>
          <a:p>
            <a:pPr indent="-228600" lvl="0" marL="228600" rtl="0" algn="just">
              <a:lnSpc>
                <a:spcPct val="90000"/>
              </a:lnSpc>
              <a:spcBef>
                <a:spcPts val="1000"/>
              </a:spcBef>
              <a:spcAft>
                <a:spcPts val="0"/>
              </a:spcAft>
              <a:buClr>
                <a:schemeClr val="lt1"/>
              </a:buClr>
              <a:buSzPts val="2000"/>
              <a:buChar char="•"/>
            </a:pPr>
            <a:r>
              <a:rPr b="1" lang="en-US" sz="2000"/>
              <a:t>It states that an attribute of a table cannot hold multiple values. It must hold only single-valued attributes.</a:t>
            </a:r>
            <a:endParaRPr/>
          </a:p>
          <a:p>
            <a:pPr indent="-101600" lvl="0" marL="228600" rtl="0" algn="just">
              <a:lnSpc>
                <a:spcPct val="90000"/>
              </a:lnSpc>
              <a:spcBef>
                <a:spcPts val="1000"/>
              </a:spcBef>
              <a:spcAft>
                <a:spcPts val="0"/>
              </a:spcAft>
              <a:buClr>
                <a:schemeClr val="lt1"/>
              </a:buClr>
              <a:buSzPts val="2000"/>
              <a:buNone/>
            </a:pPr>
            <a:r>
              <a:t/>
            </a:r>
            <a:endParaRPr b="1" sz="2000"/>
          </a:p>
          <a:p>
            <a:pPr indent="-228600" lvl="0" marL="228600" rtl="0" algn="just">
              <a:lnSpc>
                <a:spcPct val="90000"/>
              </a:lnSpc>
              <a:spcBef>
                <a:spcPts val="1000"/>
              </a:spcBef>
              <a:spcAft>
                <a:spcPts val="0"/>
              </a:spcAft>
              <a:buClr>
                <a:schemeClr val="lt1"/>
              </a:buClr>
              <a:buSzPts val="2000"/>
              <a:buChar char="•"/>
            </a:pPr>
            <a:r>
              <a:rPr b="1" lang="en-US" sz="2000"/>
              <a:t>First normal form disallows the multi-valued attribute, composite attribute, and their combinations.</a:t>
            </a:r>
            <a:endParaRPr/>
          </a:p>
        </p:txBody>
      </p:sp>
      <p:pic>
        <p:nvPicPr>
          <p:cNvPr descr="Logo&#10;&#10;Description automatically generated" id="439" name="Google Shape;439;p22"/>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2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0" st="0"/>
                                            </p:txEl>
                                          </p:spTgt>
                                        </p:tgtEl>
                                        <p:attrNameLst>
                                          <p:attrName>style.visibility</p:attrName>
                                        </p:attrNameLst>
                                      </p:cBhvr>
                                      <p:to>
                                        <p:strVal val="visible"/>
                                      </p:to>
                                    </p:set>
                                    <p:animEffect filter="fade" transition="in">
                                      <p:cBhvr>
                                        <p:cTn dur="1000"/>
                                        <p:tgtEl>
                                          <p:spTgt spid="4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1" st="1"/>
                                            </p:txEl>
                                          </p:spTgt>
                                        </p:tgtEl>
                                        <p:attrNameLst>
                                          <p:attrName>style.visibility</p:attrName>
                                        </p:attrNameLst>
                                      </p:cBhvr>
                                      <p:to>
                                        <p:strVal val="visible"/>
                                      </p:to>
                                    </p:set>
                                    <p:animEffect filter="fade" transition="in">
                                      <p:cBhvr>
                                        <p:cTn dur="1000"/>
                                        <p:tgtEl>
                                          <p:spTgt spid="4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2" st="2"/>
                                            </p:txEl>
                                          </p:spTgt>
                                        </p:tgtEl>
                                        <p:attrNameLst>
                                          <p:attrName>style.visibility</p:attrName>
                                        </p:attrNameLst>
                                      </p:cBhvr>
                                      <p:to>
                                        <p:strVal val="visible"/>
                                      </p:to>
                                    </p:set>
                                    <p:animEffect filter="fade" transition="in">
                                      <p:cBhvr>
                                        <p:cTn dur="1000"/>
                                        <p:tgtEl>
                                          <p:spTgt spid="4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3" st="3"/>
                                            </p:txEl>
                                          </p:spTgt>
                                        </p:tgtEl>
                                        <p:attrNameLst>
                                          <p:attrName>style.visibility</p:attrName>
                                        </p:attrNameLst>
                                      </p:cBhvr>
                                      <p:to>
                                        <p:strVal val="visible"/>
                                      </p:to>
                                    </p:set>
                                    <p:animEffect filter="fade" transition="in">
                                      <p:cBhvr>
                                        <p:cTn dur="1000"/>
                                        <p:tgtEl>
                                          <p:spTgt spid="4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xEl>
                                              <p:pRg end="4" st="4"/>
                                            </p:txEl>
                                          </p:spTgt>
                                        </p:tgtEl>
                                        <p:attrNameLst>
                                          <p:attrName>style.visibility</p:attrName>
                                        </p:attrNameLst>
                                      </p:cBhvr>
                                      <p:to>
                                        <p:strVal val="visible"/>
                                      </p:to>
                                    </p:set>
                                    <p:animEffect filter="fade" transition="in">
                                      <p:cBhvr>
                                        <p:cTn dur="1000"/>
                                        <p:tgtEl>
                                          <p:spTgt spid="43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443" name="Shape 443"/>
        <p:cNvGrpSpPr/>
        <p:nvPr/>
      </p:nvGrpSpPr>
      <p:grpSpPr>
        <a:xfrm>
          <a:off x="0" y="0"/>
          <a:ext cx="0" cy="0"/>
          <a:chOff x="0" y="0"/>
          <a:chExt cx="0" cy="0"/>
        </a:xfrm>
      </p:grpSpPr>
      <p:sp>
        <p:nvSpPr>
          <p:cNvPr id="444" name="Google Shape;444;p23"/>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445" name="Google Shape;445;p23"/>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446" name="Google Shape;446;p23"/>
          <p:cNvSpPr/>
          <p:nvPr/>
        </p:nvSpPr>
        <p:spPr>
          <a:xfrm>
            <a:off x="2" y="609600"/>
            <a:ext cx="4959094"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txBox="1"/>
          <p:nvPr>
            <p:ph type="title"/>
          </p:nvPr>
        </p:nvSpPr>
        <p:spPr>
          <a:xfrm>
            <a:off x="680321" y="753228"/>
            <a:ext cx="4136123"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latin typeface="Trebuchet MS"/>
                <a:ea typeface="Trebuchet MS"/>
                <a:cs typeface="Trebuchet MS"/>
                <a:sym typeface="Trebuchet MS"/>
              </a:rPr>
              <a:t>EXAMPLE1.</a:t>
            </a:r>
            <a:endParaRPr sz="4000">
              <a:latin typeface="Trebuchet MS"/>
              <a:ea typeface="Trebuchet MS"/>
              <a:cs typeface="Trebuchet MS"/>
              <a:sym typeface="Trebuchet MS"/>
            </a:endParaRPr>
          </a:p>
        </p:txBody>
      </p:sp>
      <p:pic>
        <p:nvPicPr>
          <p:cNvPr id="448" name="Google Shape;448;p23"/>
          <p:cNvPicPr preferRelativeResize="0"/>
          <p:nvPr/>
        </p:nvPicPr>
        <p:blipFill rotWithShape="1">
          <a:blip r:embed="rId4">
            <a:alphaModFix/>
          </a:blip>
          <a:srcRect b="0" l="0" r="0" t="0"/>
          <a:stretch/>
        </p:blipFill>
        <p:spPr>
          <a:xfrm>
            <a:off x="2" y="1970241"/>
            <a:ext cx="4956048" cy="199787"/>
          </a:xfrm>
          <a:prstGeom prst="rect">
            <a:avLst/>
          </a:prstGeom>
          <a:noFill/>
          <a:ln>
            <a:noFill/>
          </a:ln>
        </p:spPr>
      </p:pic>
      <p:sp>
        <p:nvSpPr>
          <p:cNvPr id="449" name="Google Shape;449;p23"/>
          <p:cNvSpPr txBox="1"/>
          <p:nvPr>
            <p:ph idx="1" type="body"/>
          </p:nvPr>
        </p:nvSpPr>
        <p:spPr>
          <a:xfrm>
            <a:off x="284085" y="2336873"/>
            <a:ext cx="4532359" cy="359931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400"/>
              <a:buChar char="•"/>
            </a:pPr>
            <a:r>
              <a:rPr b="1" lang="en-US"/>
              <a:t>Relation EMPLOYEE is not in 1NF because of multi-valued attribute  EMP_PHONE.</a:t>
            </a:r>
            <a:endParaRPr/>
          </a:p>
          <a:p>
            <a:pPr indent="-114300" lvl="0" marL="228600" rtl="0" algn="l">
              <a:lnSpc>
                <a:spcPct val="90000"/>
              </a:lnSpc>
              <a:spcBef>
                <a:spcPts val="1000"/>
              </a:spcBef>
              <a:spcAft>
                <a:spcPts val="0"/>
              </a:spcAft>
              <a:buClr>
                <a:schemeClr val="lt1"/>
              </a:buClr>
              <a:buSzPts val="1800"/>
              <a:buNone/>
            </a:pPr>
            <a:r>
              <a:t/>
            </a:r>
            <a:endParaRPr sz="1800">
              <a:latin typeface="Times New Roman"/>
              <a:ea typeface="Times New Roman"/>
              <a:cs typeface="Times New Roman"/>
              <a:sym typeface="Times New Roman"/>
            </a:endParaRPr>
          </a:p>
          <a:p>
            <a:pPr indent="-114300" lvl="0" marL="228600" rtl="0" algn="l">
              <a:lnSpc>
                <a:spcPct val="90000"/>
              </a:lnSpc>
              <a:spcBef>
                <a:spcPts val="1000"/>
              </a:spcBef>
              <a:spcAft>
                <a:spcPts val="0"/>
              </a:spcAft>
              <a:buClr>
                <a:schemeClr val="lt1"/>
              </a:buClr>
              <a:buSzPts val="1800"/>
              <a:buNone/>
            </a:pPr>
            <a:r>
              <a:t/>
            </a:r>
            <a:endParaRPr sz="1800"/>
          </a:p>
        </p:txBody>
      </p:sp>
      <p:graphicFrame>
        <p:nvGraphicFramePr>
          <p:cNvPr id="450" name="Google Shape;450;p23"/>
          <p:cNvGraphicFramePr/>
          <p:nvPr/>
        </p:nvGraphicFramePr>
        <p:xfrm>
          <a:off x="5276090" y="1587531"/>
          <a:ext cx="3000000" cy="3000000"/>
        </p:xfrm>
        <a:graphic>
          <a:graphicData uri="http://schemas.openxmlformats.org/drawingml/2006/table">
            <a:tbl>
              <a:tblPr bandRow="1" firstRow="1">
                <a:solidFill>
                  <a:schemeClr val="dk1"/>
                </a:solidFill>
                <a:tableStyleId>{99EB9E00-3D61-4036-9AFF-A64229F751C4}</a:tableStyleId>
              </a:tblPr>
              <a:tblGrid>
                <a:gridCol w="1221975"/>
                <a:gridCol w="1642000"/>
                <a:gridCol w="1762075"/>
                <a:gridCol w="1677100"/>
              </a:tblGrid>
              <a:tr h="543700">
                <a:tc>
                  <a:txBody>
                    <a:bodyPr/>
                    <a:lstStyle/>
                    <a:p>
                      <a:pPr indent="0" lvl="0" marL="113664" marR="0" rtl="0" algn="l">
                        <a:lnSpc>
                          <a:spcPct val="100000"/>
                        </a:lnSpc>
                        <a:spcBef>
                          <a:spcPts val="0"/>
                        </a:spcBef>
                        <a:spcAft>
                          <a:spcPts val="0"/>
                        </a:spcAft>
                        <a:buNone/>
                      </a:pPr>
                      <a:r>
                        <a:rPr b="0" lang="en-US" sz="1700" u="none" cap="none" strike="noStrike">
                          <a:solidFill>
                            <a:schemeClr val="dk1"/>
                          </a:solidFill>
                          <a:latin typeface="Times New Roman"/>
                          <a:ea typeface="Times New Roman"/>
                          <a:cs typeface="Times New Roman"/>
                          <a:sym typeface="Times New Roman"/>
                        </a:rPr>
                        <a:t>EMP_ID</a:t>
                      </a:r>
                      <a:endParaRPr/>
                    </a:p>
                  </a:txBody>
                  <a:tcPr marT="117575" marB="117575" marR="0" marL="15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114300" marR="0" rtl="0" algn="l">
                        <a:lnSpc>
                          <a:spcPct val="100000"/>
                        </a:lnSpc>
                        <a:spcBef>
                          <a:spcPts val="0"/>
                        </a:spcBef>
                        <a:spcAft>
                          <a:spcPts val="0"/>
                        </a:spcAft>
                        <a:buNone/>
                      </a:pPr>
                      <a:r>
                        <a:rPr b="0" lang="en-US" sz="1700" u="none" cap="none" strike="noStrike">
                          <a:solidFill>
                            <a:schemeClr val="dk1"/>
                          </a:solidFill>
                          <a:latin typeface="Times New Roman"/>
                          <a:ea typeface="Times New Roman"/>
                          <a:cs typeface="Times New Roman"/>
                          <a:sym typeface="Times New Roman"/>
                        </a:rPr>
                        <a:t>EMP_NAME</a:t>
                      </a:r>
                      <a:endParaRPr/>
                    </a:p>
                  </a:txBody>
                  <a:tcPr marT="117575" marB="117575" marR="0" marL="15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114300" marR="0" rtl="0" algn="l">
                        <a:lnSpc>
                          <a:spcPct val="100000"/>
                        </a:lnSpc>
                        <a:spcBef>
                          <a:spcPts val="0"/>
                        </a:spcBef>
                        <a:spcAft>
                          <a:spcPts val="0"/>
                        </a:spcAft>
                        <a:buNone/>
                      </a:pPr>
                      <a:r>
                        <a:rPr b="0" lang="en-US" sz="1700" u="none" cap="none" strike="noStrike">
                          <a:solidFill>
                            <a:schemeClr val="dk1"/>
                          </a:solidFill>
                          <a:latin typeface="Times New Roman"/>
                          <a:ea typeface="Times New Roman"/>
                          <a:cs typeface="Times New Roman"/>
                          <a:sym typeface="Times New Roman"/>
                        </a:rPr>
                        <a:t>EMP_PHONE</a:t>
                      </a:r>
                      <a:endParaRPr/>
                    </a:p>
                  </a:txBody>
                  <a:tcPr marT="117575" marB="117575" marR="0" marL="1528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114300" marR="0" rtl="0" algn="l">
                        <a:lnSpc>
                          <a:spcPct val="100000"/>
                        </a:lnSpc>
                        <a:spcBef>
                          <a:spcPts val="0"/>
                        </a:spcBef>
                        <a:spcAft>
                          <a:spcPts val="0"/>
                        </a:spcAft>
                        <a:buNone/>
                      </a:pPr>
                      <a:r>
                        <a:rPr b="0" lang="en-US" sz="1700" u="none" cap="none" strike="noStrike">
                          <a:solidFill>
                            <a:schemeClr val="dk1"/>
                          </a:solidFill>
                          <a:latin typeface="Times New Roman"/>
                          <a:ea typeface="Times New Roman"/>
                          <a:cs typeface="Times New Roman"/>
                          <a:sym typeface="Times New Roman"/>
                        </a:rPr>
                        <a:t>EMP_STATE</a:t>
                      </a:r>
                      <a:endParaRPr/>
                    </a:p>
                  </a:txBody>
                  <a:tcPr marT="117575" marB="117575" marR="0" marL="152850" anchor="ctr">
                    <a:lnL cap="flat" cmpd="sng" w="1905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149550">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065" marR="0" rtl="0" algn="l">
                        <a:lnSpc>
                          <a:spcPct val="100000"/>
                        </a:lnSpc>
                        <a:spcBef>
                          <a:spcPts val="0"/>
                        </a:spcBef>
                        <a:spcAft>
                          <a:spcPts val="0"/>
                        </a:spcAft>
                        <a:buNone/>
                      </a:pPr>
                      <a:r>
                        <a:rPr lang="en-US" sz="1700" u="none" cap="none" strike="noStrike">
                          <a:solidFill>
                            <a:schemeClr val="lt1"/>
                          </a:solidFill>
                          <a:latin typeface="Times New Roman"/>
                          <a:ea typeface="Times New Roman"/>
                          <a:cs typeface="Times New Roman"/>
                          <a:sym typeface="Times New Roman"/>
                        </a:rPr>
                        <a:t>14</a:t>
                      </a:r>
                      <a:endParaRPr/>
                    </a:p>
                  </a:txBody>
                  <a:tcPr marT="117575" marB="117575" marR="0" marL="152850">
                    <a:lnL cap="flat" cmpd="sng" w="19050">
                      <a:solidFill>
                        <a:schemeClr val="lt1"/>
                      </a:solidFill>
                      <a:prstDash val="solid"/>
                      <a:round/>
                      <a:headEnd len="sm" w="sm" type="none"/>
                      <a:tailEnd len="sm" w="sm" type="none"/>
                    </a:lnL>
                    <a:lnR cap="flat" cmpd="sng" w="9525">
                      <a:solidFill>
                        <a:srgbClr val="FEFEFE"/>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700" marR="0" rtl="0" algn="l">
                        <a:lnSpc>
                          <a:spcPct val="100000"/>
                        </a:lnSpc>
                        <a:spcBef>
                          <a:spcPts val="0"/>
                        </a:spcBef>
                        <a:spcAft>
                          <a:spcPts val="0"/>
                        </a:spcAft>
                        <a:buNone/>
                      </a:pPr>
                      <a:r>
                        <a:rPr lang="en-US" sz="1700" u="none" cap="none" strike="noStrike">
                          <a:solidFill>
                            <a:schemeClr val="lt1"/>
                          </a:solidFill>
                          <a:latin typeface="Times New Roman"/>
                          <a:ea typeface="Times New Roman"/>
                          <a:cs typeface="Times New Roman"/>
                          <a:sym typeface="Times New Roman"/>
                        </a:rPr>
                        <a:t>John</a:t>
                      </a:r>
                      <a:endParaRPr/>
                    </a:p>
                  </a:txBody>
                  <a:tcPr marT="117575" marB="117575" marR="0" marL="152850">
                    <a:lnL cap="flat" cmpd="sng" w="9525">
                      <a:solidFill>
                        <a:srgbClr val="FEFEFE"/>
                      </a:solidFill>
                      <a:prstDash val="solid"/>
                      <a:round/>
                      <a:headEnd len="sm" w="sm" type="none"/>
                      <a:tailEnd len="sm" w="sm" type="none"/>
                    </a:lnL>
                    <a:lnR cap="flat" cmpd="sng" w="9525">
                      <a:solidFill>
                        <a:srgbClr val="FEFEFE"/>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700" marR="0" rtl="0" algn="l">
                        <a:lnSpc>
                          <a:spcPct val="100000"/>
                        </a:lnSpc>
                        <a:spcBef>
                          <a:spcPts val="0"/>
                        </a:spcBef>
                        <a:spcAft>
                          <a:spcPts val="0"/>
                        </a:spcAft>
                        <a:buNone/>
                      </a:pPr>
                      <a:r>
                        <a:rPr lang="en-US" sz="1700" u="none" cap="none" strike="noStrike">
                          <a:solidFill>
                            <a:schemeClr val="lt1"/>
                          </a:solidFill>
                          <a:latin typeface="Times New Roman"/>
                          <a:ea typeface="Times New Roman"/>
                          <a:cs typeface="Times New Roman"/>
                          <a:sym typeface="Times New Roman"/>
                        </a:rPr>
                        <a:t>7272826385,</a:t>
                      </a:r>
                      <a:endParaRPr/>
                    </a:p>
                    <a:p>
                      <a:pPr indent="0" lvl="0" marL="266700" marR="0" rtl="0" algn="l">
                        <a:lnSpc>
                          <a:spcPct val="100000"/>
                        </a:lnSpc>
                        <a:spcBef>
                          <a:spcPts val="530"/>
                        </a:spcBef>
                        <a:spcAft>
                          <a:spcPts val="0"/>
                        </a:spcAft>
                        <a:buNone/>
                      </a:pPr>
                      <a:r>
                        <a:rPr lang="en-US" sz="1700" u="none" cap="none" strike="noStrike">
                          <a:solidFill>
                            <a:schemeClr val="lt1"/>
                          </a:solidFill>
                          <a:latin typeface="Times New Roman"/>
                          <a:ea typeface="Times New Roman"/>
                          <a:cs typeface="Times New Roman"/>
                          <a:sym typeface="Times New Roman"/>
                        </a:rPr>
                        <a:t>9064738238</a:t>
                      </a:r>
                      <a:endParaRPr/>
                    </a:p>
                  </a:txBody>
                  <a:tcPr marT="117575" marB="117575" marR="0" marL="152850">
                    <a:lnL cap="flat" cmpd="sng" w="9525">
                      <a:solidFill>
                        <a:srgbClr val="FEFEFE"/>
                      </a:solidFill>
                      <a:prstDash val="solid"/>
                      <a:round/>
                      <a:headEnd len="sm" w="sm" type="none"/>
                      <a:tailEnd len="sm" w="sm" type="none"/>
                    </a:lnL>
                    <a:lnR cap="flat" cmpd="sng" w="9525">
                      <a:solidFill>
                        <a:srgbClr val="FEFEFE"/>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700" marR="0" rtl="0" algn="l">
                        <a:lnSpc>
                          <a:spcPct val="100000"/>
                        </a:lnSpc>
                        <a:spcBef>
                          <a:spcPts val="0"/>
                        </a:spcBef>
                        <a:spcAft>
                          <a:spcPts val="0"/>
                        </a:spcAft>
                        <a:buNone/>
                      </a:pPr>
                      <a:r>
                        <a:rPr lang="en-US" sz="1700" u="none" cap="none" strike="noStrike">
                          <a:solidFill>
                            <a:schemeClr val="lt1"/>
                          </a:solidFill>
                          <a:latin typeface="Times New Roman"/>
                          <a:ea typeface="Times New Roman"/>
                          <a:cs typeface="Times New Roman"/>
                          <a:sym typeface="Times New Roman"/>
                        </a:rPr>
                        <a:t>UP</a:t>
                      </a:r>
                      <a:endParaRPr/>
                    </a:p>
                  </a:txBody>
                  <a:tcPr marT="117575" marB="117575" marR="0" marL="152850">
                    <a:lnL cap="flat" cmpd="sng" w="9525">
                      <a:solidFill>
                        <a:srgbClr val="FEFEFE"/>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r>
              <a:tr h="809675">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065" marR="0" rtl="0" algn="l">
                        <a:lnSpc>
                          <a:spcPct val="100000"/>
                        </a:lnSpc>
                        <a:spcBef>
                          <a:spcPts val="5"/>
                        </a:spcBef>
                        <a:spcAft>
                          <a:spcPts val="0"/>
                        </a:spcAft>
                        <a:buNone/>
                      </a:pPr>
                      <a:r>
                        <a:rPr lang="en-US" sz="1700" u="none" cap="none" strike="noStrike">
                          <a:solidFill>
                            <a:schemeClr val="lt1"/>
                          </a:solidFill>
                          <a:latin typeface="Times New Roman"/>
                          <a:ea typeface="Times New Roman"/>
                          <a:cs typeface="Times New Roman"/>
                          <a:sym typeface="Times New Roman"/>
                        </a:rPr>
                        <a:t>20</a:t>
                      </a:r>
                      <a:endParaRPr/>
                    </a:p>
                  </a:txBody>
                  <a:tcPr marT="117575" marB="117575" marR="0" marL="152850">
                    <a:lnL cap="flat" cmpd="sng" w="9525">
                      <a:solidFill>
                        <a:srgbClr val="FEFEFE"/>
                      </a:solidFill>
                      <a:prstDash val="solid"/>
                      <a:round/>
                      <a:headEnd len="sm" w="sm" type="none"/>
                      <a:tailEnd len="sm" w="sm" type="none"/>
                    </a:lnL>
                    <a:lnR cap="flat" cmpd="sng" w="9525">
                      <a:solidFill>
                        <a:srgbClr val="FEFEFE"/>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700" marR="0" rtl="0" algn="l">
                        <a:lnSpc>
                          <a:spcPct val="100000"/>
                        </a:lnSpc>
                        <a:spcBef>
                          <a:spcPts val="5"/>
                        </a:spcBef>
                        <a:spcAft>
                          <a:spcPts val="0"/>
                        </a:spcAft>
                        <a:buNone/>
                      </a:pPr>
                      <a:r>
                        <a:rPr lang="en-US" sz="1700" u="none" cap="none" strike="noStrike">
                          <a:solidFill>
                            <a:schemeClr val="lt1"/>
                          </a:solidFill>
                          <a:latin typeface="Times New Roman"/>
                          <a:ea typeface="Times New Roman"/>
                          <a:cs typeface="Times New Roman"/>
                          <a:sym typeface="Times New Roman"/>
                        </a:rPr>
                        <a:t>Harry</a:t>
                      </a:r>
                      <a:endParaRPr/>
                    </a:p>
                  </a:txBody>
                  <a:tcPr marT="117575" marB="117575" marR="0" marL="152850">
                    <a:lnL cap="flat" cmpd="sng" w="9525">
                      <a:solidFill>
                        <a:srgbClr val="FEFEFE"/>
                      </a:solidFill>
                      <a:prstDash val="solid"/>
                      <a:round/>
                      <a:headEnd len="sm" w="sm" type="none"/>
                      <a:tailEnd len="sm" w="sm" type="none"/>
                    </a:lnL>
                    <a:lnR cap="flat" cmpd="sng" w="9525">
                      <a:solidFill>
                        <a:srgbClr val="FEFEFE"/>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700" marR="0" rtl="0" algn="l">
                        <a:lnSpc>
                          <a:spcPct val="100000"/>
                        </a:lnSpc>
                        <a:spcBef>
                          <a:spcPts val="5"/>
                        </a:spcBef>
                        <a:spcAft>
                          <a:spcPts val="0"/>
                        </a:spcAft>
                        <a:buNone/>
                      </a:pPr>
                      <a:r>
                        <a:rPr lang="en-US" sz="1700" u="none" cap="none" strike="noStrike">
                          <a:solidFill>
                            <a:schemeClr val="lt1"/>
                          </a:solidFill>
                          <a:latin typeface="Times New Roman"/>
                          <a:ea typeface="Times New Roman"/>
                          <a:cs typeface="Times New Roman"/>
                          <a:sym typeface="Times New Roman"/>
                        </a:rPr>
                        <a:t>8574783832</a:t>
                      </a:r>
                      <a:endParaRPr/>
                    </a:p>
                  </a:txBody>
                  <a:tcPr marT="117575" marB="117575" marR="0" marL="152850">
                    <a:lnL cap="flat" cmpd="sng" w="9525">
                      <a:solidFill>
                        <a:srgbClr val="FEFEFE"/>
                      </a:solidFill>
                      <a:prstDash val="solid"/>
                      <a:round/>
                      <a:headEnd len="sm" w="sm" type="none"/>
                      <a:tailEnd len="sm" w="sm" type="none"/>
                    </a:lnL>
                    <a:lnR cap="flat" cmpd="sng" w="9525">
                      <a:solidFill>
                        <a:srgbClr val="FEFEFE"/>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700" marR="0" rtl="0" algn="l">
                        <a:lnSpc>
                          <a:spcPct val="100000"/>
                        </a:lnSpc>
                        <a:spcBef>
                          <a:spcPts val="5"/>
                        </a:spcBef>
                        <a:spcAft>
                          <a:spcPts val="0"/>
                        </a:spcAft>
                        <a:buNone/>
                      </a:pPr>
                      <a:r>
                        <a:rPr lang="en-US" sz="1700" u="none" cap="none" strike="noStrike">
                          <a:solidFill>
                            <a:schemeClr val="lt1"/>
                          </a:solidFill>
                          <a:latin typeface="Times New Roman"/>
                          <a:ea typeface="Times New Roman"/>
                          <a:cs typeface="Times New Roman"/>
                          <a:sym typeface="Times New Roman"/>
                        </a:rPr>
                        <a:t>Bihar</a:t>
                      </a:r>
                      <a:endParaRPr/>
                    </a:p>
                  </a:txBody>
                  <a:tcPr marT="117575" marB="117575" marR="0" marL="152850">
                    <a:lnL cap="flat" cmpd="sng" w="9525">
                      <a:solidFill>
                        <a:srgbClr val="FEFEFE"/>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r h="1149550">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065" marR="0" rtl="0" algn="l">
                        <a:lnSpc>
                          <a:spcPct val="100000"/>
                        </a:lnSpc>
                        <a:spcBef>
                          <a:spcPts val="5"/>
                        </a:spcBef>
                        <a:spcAft>
                          <a:spcPts val="0"/>
                        </a:spcAft>
                        <a:buNone/>
                      </a:pPr>
                      <a:r>
                        <a:rPr lang="en-US" sz="1700" u="none" cap="none" strike="noStrike">
                          <a:solidFill>
                            <a:schemeClr val="lt1"/>
                          </a:solidFill>
                          <a:latin typeface="Times New Roman"/>
                          <a:ea typeface="Times New Roman"/>
                          <a:cs typeface="Times New Roman"/>
                          <a:sym typeface="Times New Roman"/>
                        </a:rPr>
                        <a:t>12</a:t>
                      </a:r>
                      <a:endParaRPr/>
                    </a:p>
                  </a:txBody>
                  <a:tcPr marT="117575" marB="117575" marR="0" marL="152850">
                    <a:lnL cap="flat" cmpd="sng" w="19050">
                      <a:solidFill>
                        <a:schemeClr val="lt1"/>
                      </a:solidFill>
                      <a:prstDash val="solid"/>
                      <a:round/>
                      <a:headEnd len="sm" w="sm" type="none"/>
                      <a:tailEnd len="sm" w="sm" type="none"/>
                    </a:lnL>
                    <a:lnR cap="flat" cmpd="sng" w="9525">
                      <a:solidFill>
                        <a:srgbClr val="FEFEFE"/>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700" marR="0" rtl="0" algn="l">
                        <a:lnSpc>
                          <a:spcPct val="100000"/>
                        </a:lnSpc>
                        <a:spcBef>
                          <a:spcPts val="5"/>
                        </a:spcBef>
                        <a:spcAft>
                          <a:spcPts val="0"/>
                        </a:spcAft>
                        <a:buNone/>
                      </a:pPr>
                      <a:r>
                        <a:rPr lang="en-US" sz="1700" u="none" cap="none" strike="noStrike">
                          <a:solidFill>
                            <a:schemeClr val="lt1"/>
                          </a:solidFill>
                          <a:latin typeface="Times New Roman"/>
                          <a:ea typeface="Times New Roman"/>
                          <a:cs typeface="Times New Roman"/>
                          <a:sym typeface="Times New Roman"/>
                        </a:rPr>
                        <a:t>Sam</a:t>
                      </a:r>
                      <a:endParaRPr/>
                    </a:p>
                  </a:txBody>
                  <a:tcPr marT="117575" marB="117575" marR="0" marL="152850">
                    <a:lnL cap="flat" cmpd="sng" w="9525">
                      <a:solidFill>
                        <a:srgbClr val="FEFEFE"/>
                      </a:solidFill>
                      <a:prstDash val="solid"/>
                      <a:round/>
                      <a:headEnd len="sm" w="sm" type="none"/>
                      <a:tailEnd len="sm" w="sm" type="none"/>
                    </a:lnL>
                    <a:lnR cap="flat" cmpd="sng" w="9525">
                      <a:solidFill>
                        <a:srgbClr val="FEFEFE"/>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700" marR="0" rtl="0" algn="l">
                        <a:lnSpc>
                          <a:spcPct val="100000"/>
                        </a:lnSpc>
                        <a:spcBef>
                          <a:spcPts val="5"/>
                        </a:spcBef>
                        <a:spcAft>
                          <a:spcPts val="0"/>
                        </a:spcAft>
                        <a:buNone/>
                      </a:pPr>
                      <a:r>
                        <a:rPr lang="en-US" sz="1700" u="none" cap="none" strike="noStrike">
                          <a:solidFill>
                            <a:schemeClr val="lt1"/>
                          </a:solidFill>
                          <a:latin typeface="Times New Roman"/>
                          <a:ea typeface="Times New Roman"/>
                          <a:cs typeface="Times New Roman"/>
                          <a:sym typeface="Times New Roman"/>
                        </a:rPr>
                        <a:t>7390372389,</a:t>
                      </a:r>
                      <a:endParaRPr/>
                    </a:p>
                    <a:p>
                      <a:pPr indent="0" lvl="0" marL="266700" marR="0" rtl="0" algn="l">
                        <a:lnSpc>
                          <a:spcPct val="100000"/>
                        </a:lnSpc>
                        <a:spcBef>
                          <a:spcPts val="530"/>
                        </a:spcBef>
                        <a:spcAft>
                          <a:spcPts val="0"/>
                        </a:spcAft>
                        <a:buNone/>
                      </a:pPr>
                      <a:r>
                        <a:rPr lang="en-US" sz="1700" u="none" cap="none" strike="noStrike">
                          <a:solidFill>
                            <a:schemeClr val="lt1"/>
                          </a:solidFill>
                          <a:latin typeface="Times New Roman"/>
                          <a:ea typeface="Times New Roman"/>
                          <a:cs typeface="Times New Roman"/>
                          <a:sym typeface="Times New Roman"/>
                        </a:rPr>
                        <a:t>8589830302</a:t>
                      </a:r>
                      <a:endParaRPr/>
                    </a:p>
                  </a:txBody>
                  <a:tcPr marT="117575" marB="117575" marR="0" marL="152850">
                    <a:lnL cap="flat" cmpd="sng" w="9525">
                      <a:solidFill>
                        <a:srgbClr val="FEFEFE"/>
                      </a:solidFill>
                      <a:prstDash val="solid"/>
                      <a:round/>
                      <a:headEnd len="sm" w="sm" type="none"/>
                      <a:tailEnd len="sm" w="sm" type="none"/>
                    </a:lnL>
                    <a:lnR cap="flat" cmpd="sng" w="9525">
                      <a:solidFill>
                        <a:srgbClr val="FEFEFE"/>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700" u="none" cap="none" strike="noStrike">
                        <a:solidFill>
                          <a:schemeClr val="lt1"/>
                        </a:solidFill>
                        <a:latin typeface="Times New Roman"/>
                        <a:ea typeface="Times New Roman"/>
                        <a:cs typeface="Times New Roman"/>
                        <a:sym typeface="Times New Roman"/>
                      </a:endParaRPr>
                    </a:p>
                    <a:p>
                      <a:pPr indent="0" lvl="0" marL="266700" marR="0" rtl="0" algn="l">
                        <a:lnSpc>
                          <a:spcPct val="100000"/>
                        </a:lnSpc>
                        <a:spcBef>
                          <a:spcPts val="5"/>
                        </a:spcBef>
                        <a:spcAft>
                          <a:spcPts val="0"/>
                        </a:spcAft>
                        <a:buNone/>
                      </a:pPr>
                      <a:r>
                        <a:rPr lang="en-US" sz="1700" u="none" cap="none" strike="noStrike">
                          <a:solidFill>
                            <a:schemeClr val="lt1"/>
                          </a:solidFill>
                          <a:latin typeface="Times New Roman"/>
                          <a:ea typeface="Times New Roman"/>
                          <a:cs typeface="Times New Roman"/>
                          <a:sym typeface="Times New Roman"/>
                        </a:rPr>
                        <a:t>Punjab</a:t>
                      </a:r>
                      <a:endParaRPr/>
                    </a:p>
                  </a:txBody>
                  <a:tcPr marT="117575" marB="117575" marR="0" marL="152850">
                    <a:lnL cap="flat" cmpd="sng" w="9525">
                      <a:solidFill>
                        <a:srgbClr val="FEFEFE"/>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pic>
        <p:nvPicPr>
          <p:cNvPr descr="Logo&#10;&#10;Description automatically generated" id="451" name="Google Shape;451;p23"/>
          <p:cNvPicPr preferRelativeResize="0"/>
          <p:nvPr/>
        </p:nvPicPr>
        <p:blipFill rotWithShape="1">
          <a:blip r:embed="rId5">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0" st="0"/>
                                            </p:txEl>
                                          </p:spTgt>
                                        </p:tgtEl>
                                        <p:attrNameLst>
                                          <p:attrName>style.visibility</p:attrName>
                                        </p:attrNameLst>
                                      </p:cBhvr>
                                      <p:to>
                                        <p:strVal val="visible"/>
                                      </p:to>
                                    </p:set>
                                    <p:animEffect filter="fade" transition="in">
                                      <p:cBhvr>
                                        <p:cTn dur="500"/>
                                        <p:tgtEl>
                                          <p:spTgt spid="4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1" st="1"/>
                                            </p:txEl>
                                          </p:spTgt>
                                        </p:tgtEl>
                                        <p:attrNameLst>
                                          <p:attrName>style.visibility</p:attrName>
                                        </p:attrNameLst>
                                      </p:cBhvr>
                                      <p:to>
                                        <p:strVal val="visible"/>
                                      </p:to>
                                    </p:set>
                                    <p:animEffect filter="fade" transition="in">
                                      <p:cBhvr>
                                        <p:cTn dur="500"/>
                                        <p:tgtEl>
                                          <p:spTgt spid="4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xEl>
                                              <p:pRg end="2" st="2"/>
                                            </p:txEl>
                                          </p:spTgt>
                                        </p:tgtEl>
                                        <p:attrNameLst>
                                          <p:attrName>style.visibility</p:attrName>
                                        </p:attrNameLst>
                                      </p:cBhvr>
                                      <p:to>
                                        <p:strVal val="visible"/>
                                      </p:to>
                                    </p:set>
                                    <p:animEffect filter="fade" transition="in">
                                      <p:cBhvr>
                                        <p:cTn dur="500"/>
                                        <p:tgtEl>
                                          <p:spTgt spid="44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455" name="Shape 455"/>
        <p:cNvGrpSpPr/>
        <p:nvPr/>
      </p:nvGrpSpPr>
      <p:grpSpPr>
        <a:xfrm>
          <a:off x="0" y="0"/>
          <a:ext cx="0" cy="0"/>
          <a:chOff x="0" y="0"/>
          <a:chExt cx="0" cy="0"/>
        </a:xfrm>
      </p:grpSpPr>
      <p:sp>
        <p:nvSpPr>
          <p:cNvPr id="456" name="Google Shape;456;p2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457" name="Google Shape;457;p24"/>
          <p:cNvSpPr txBox="1"/>
          <p:nvPr>
            <p:ph idx="1" type="body"/>
          </p:nvPr>
        </p:nvSpPr>
        <p:spPr>
          <a:xfrm>
            <a:off x="680322" y="2336873"/>
            <a:ext cx="3489341" cy="359931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lang="en-US" sz="2000"/>
              <a:t>The decomposition of the EMPLOYEE table into 1NF has been shown </a:t>
            </a:r>
            <a:endParaRPr b="1" sz="2000"/>
          </a:p>
          <a:p>
            <a:pPr indent="-114300" lvl="0" marL="228600" rtl="0" algn="l">
              <a:lnSpc>
                <a:spcPct val="90000"/>
              </a:lnSpc>
              <a:spcBef>
                <a:spcPts val="1000"/>
              </a:spcBef>
              <a:spcAft>
                <a:spcPts val="0"/>
              </a:spcAft>
              <a:buClr>
                <a:schemeClr val="lt1"/>
              </a:buClr>
              <a:buSzPts val="1800"/>
              <a:buNone/>
            </a:pPr>
            <a:r>
              <a:t/>
            </a:r>
            <a:endParaRPr sz="1800"/>
          </a:p>
        </p:txBody>
      </p:sp>
      <p:pic>
        <p:nvPicPr>
          <p:cNvPr descr="Table&#10;&#10;Description automatically generated" id="458" name="Google Shape;458;p24"/>
          <p:cNvPicPr preferRelativeResize="0"/>
          <p:nvPr/>
        </p:nvPicPr>
        <p:blipFill rotWithShape="1">
          <a:blip r:embed="rId3">
            <a:alphaModFix/>
          </a:blip>
          <a:srcRect b="0" l="0" r="0" t="0"/>
          <a:stretch/>
        </p:blipFill>
        <p:spPr>
          <a:xfrm>
            <a:off x="4469901" y="2649084"/>
            <a:ext cx="7271344" cy="3599316"/>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459" name="Google Shape;459;p24"/>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500"/>
                                        <p:tgtEl>
                                          <p:spTgt spid="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500"/>
                                        <p:tgtEl>
                                          <p:spTgt spid="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2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463" name="Shape 463"/>
        <p:cNvGrpSpPr/>
        <p:nvPr/>
      </p:nvGrpSpPr>
      <p:grpSpPr>
        <a:xfrm>
          <a:off x="0" y="0"/>
          <a:ext cx="0" cy="0"/>
          <a:chOff x="0" y="0"/>
          <a:chExt cx="0" cy="0"/>
        </a:xfrm>
      </p:grpSpPr>
      <p:sp>
        <p:nvSpPr>
          <p:cNvPr id="464" name="Google Shape;464;p25"/>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465" name="Google Shape;465;p25"/>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466" name="Google Shape;466;p25"/>
          <p:cNvSpPr/>
          <p:nvPr/>
        </p:nvSpPr>
        <p:spPr>
          <a:xfrm>
            <a:off x="2" y="609600"/>
            <a:ext cx="4959094"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txBox="1"/>
          <p:nvPr>
            <p:ph type="title"/>
          </p:nvPr>
        </p:nvSpPr>
        <p:spPr>
          <a:xfrm>
            <a:off x="266331" y="753228"/>
            <a:ext cx="4550114"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latin typeface="Trebuchet MS"/>
                <a:ea typeface="Trebuchet MS"/>
                <a:cs typeface="Trebuchet MS"/>
                <a:sym typeface="Trebuchet MS"/>
              </a:rPr>
              <a:t>EXAMPLE 2.</a:t>
            </a:r>
            <a:endParaRPr b="1" sz="4000">
              <a:latin typeface="Trebuchet MS"/>
              <a:ea typeface="Trebuchet MS"/>
              <a:cs typeface="Trebuchet MS"/>
              <a:sym typeface="Trebuchet MS"/>
            </a:endParaRPr>
          </a:p>
        </p:txBody>
      </p:sp>
      <p:pic>
        <p:nvPicPr>
          <p:cNvPr id="468" name="Google Shape;468;p25"/>
          <p:cNvPicPr preferRelativeResize="0"/>
          <p:nvPr/>
        </p:nvPicPr>
        <p:blipFill rotWithShape="1">
          <a:blip r:embed="rId4">
            <a:alphaModFix/>
          </a:blip>
          <a:srcRect b="0" l="0" r="0" t="0"/>
          <a:stretch/>
        </p:blipFill>
        <p:spPr>
          <a:xfrm>
            <a:off x="2" y="1970241"/>
            <a:ext cx="4956048" cy="199787"/>
          </a:xfrm>
          <a:prstGeom prst="rect">
            <a:avLst/>
          </a:prstGeom>
          <a:noFill/>
          <a:ln>
            <a:noFill/>
          </a:ln>
        </p:spPr>
      </p:pic>
      <p:sp>
        <p:nvSpPr>
          <p:cNvPr id="469" name="Google Shape;469;p25"/>
          <p:cNvSpPr txBox="1"/>
          <p:nvPr>
            <p:ph idx="1" type="body"/>
          </p:nvPr>
        </p:nvSpPr>
        <p:spPr>
          <a:xfrm>
            <a:off x="152400" y="2336873"/>
            <a:ext cx="4803649"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b="1" i="0" lang="en-US" sz="2000"/>
              <a:t> Students’ record table that has information about student roll number, student name, student course, and age of the student.</a:t>
            </a:r>
            <a:endParaRPr/>
          </a:p>
          <a:p>
            <a:pPr indent="-101600" lvl="0" marL="228600" rtl="0" algn="l">
              <a:lnSpc>
                <a:spcPct val="90000"/>
              </a:lnSpc>
              <a:spcBef>
                <a:spcPts val="1000"/>
              </a:spcBef>
              <a:spcAft>
                <a:spcPts val="0"/>
              </a:spcAft>
              <a:buClr>
                <a:schemeClr val="lt1"/>
              </a:buClr>
              <a:buSzPts val="2000"/>
              <a:buNone/>
            </a:pPr>
            <a:r>
              <a:t/>
            </a:r>
            <a:endParaRPr b="1" sz="2000"/>
          </a:p>
          <a:p>
            <a:pPr indent="-228600" lvl="0" marL="228600" rtl="0" algn="l">
              <a:lnSpc>
                <a:spcPct val="90000"/>
              </a:lnSpc>
              <a:spcBef>
                <a:spcPts val="1000"/>
              </a:spcBef>
              <a:spcAft>
                <a:spcPts val="0"/>
              </a:spcAft>
              <a:buClr>
                <a:srgbClr val="F2F2F2"/>
              </a:buClr>
              <a:buSzPts val="2000"/>
              <a:buChar char="•"/>
            </a:pPr>
            <a:r>
              <a:rPr b="1" i="0" lang="en-US" sz="2000">
                <a:solidFill>
                  <a:srgbClr val="F2F2F2"/>
                </a:solidFill>
              </a:rPr>
              <a:t>In the student’s record table, you can see that the course column has two values. Thus, it does not follow the First Normal Form</a:t>
            </a:r>
            <a:endParaRPr b="1" sz="2000">
              <a:solidFill>
                <a:srgbClr val="F2F2F2"/>
              </a:solidFill>
            </a:endParaRPr>
          </a:p>
        </p:txBody>
      </p:sp>
      <p:pic>
        <p:nvPicPr>
          <p:cNvPr descr="Graphical user interface, table&#10;&#10;Description automatically generated" id="470" name="Google Shape;470;p25"/>
          <p:cNvPicPr preferRelativeResize="0"/>
          <p:nvPr/>
        </p:nvPicPr>
        <p:blipFill rotWithShape="1">
          <a:blip r:embed="rId5">
            <a:alphaModFix/>
          </a:blip>
          <a:srcRect b="0" l="0" r="0" t="0"/>
          <a:stretch/>
        </p:blipFill>
        <p:spPr>
          <a:xfrm>
            <a:off x="5276090" y="1642631"/>
            <a:ext cx="6303134" cy="3542257"/>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471" name="Google Shape;471;p25"/>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500"/>
                                        <p:tgtEl>
                                          <p:spTgt spid="4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2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475" name="Shape 475"/>
        <p:cNvGrpSpPr/>
        <p:nvPr/>
      </p:nvGrpSpPr>
      <p:grpSpPr>
        <a:xfrm>
          <a:off x="0" y="0"/>
          <a:ext cx="0" cy="0"/>
          <a:chOff x="0" y="0"/>
          <a:chExt cx="0" cy="0"/>
        </a:xfrm>
      </p:grpSpPr>
      <p:sp>
        <p:nvSpPr>
          <p:cNvPr id="476" name="Google Shape;476;p26"/>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477" name="Google Shape;477;p26"/>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478" name="Google Shape;478;p26"/>
          <p:cNvSpPr/>
          <p:nvPr/>
        </p:nvSpPr>
        <p:spPr>
          <a:xfrm>
            <a:off x="2" y="609600"/>
            <a:ext cx="4959094"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txBox="1"/>
          <p:nvPr>
            <p:ph type="title"/>
          </p:nvPr>
        </p:nvSpPr>
        <p:spPr>
          <a:xfrm>
            <a:off x="680321" y="753228"/>
            <a:ext cx="4136123"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lang="en-US" sz="4000"/>
              <a:t>CONTINUE…</a:t>
            </a:r>
            <a:endParaRPr sz="4000"/>
          </a:p>
        </p:txBody>
      </p:sp>
      <p:pic>
        <p:nvPicPr>
          <p:cNvPr id="480" name="Google Shape;480;p26"/>
          <p:cNvPicPr preferRelativeResize="0"/>
          <p:nvPr/>
        </p:nvPicPr>
        <p:blipFill rotWithShape="1">
          <a:blip r:embed="rId4">
            <a:alphaModFix/>
          </a:blip>
          <a:srcRect b="0" l="0" r="0" t="0"/>
          <a:stretch/>
        </p:blipFill>
        <p:spPr>
          <a:xfrm>
            <a:off x="2" y="1970241"/>
            <a:ext cx="4956048" cy="199787"/>
          </a:xfrm>
          <a:prstGeom prst="rect">
            <a:avLst/>
          </a:prstGeom>
          <a:noFill/>
          <a:ln>
            <a:noFill/>
          </a:ln>
        </p:spPr>
      </p:pic>
      <p:sp>
        <p:nvSpPr>
          <p:cNvPr id="481" name="Google Shape;481;p26"/>
          <p:cNvSpPr txBox="1"/>
          <p:nvPr>
            <p:ph idx="1" type="body"/>
          </p:nvPr>
        </p:nvSpPr>
        <p:spPr>
          <a:xfrm>
            <a:off x="680321" y="2336873"/>
            <a:ext cx="4136123" cy="359931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i="0" lang="en-US" sz="2000"/>
              <a:t>Now, if you use the First Normal Form in the above table, you get the given table as a result.</a:t>
            </a:r>
            <a:endParaRPr b="1" sz="2000"/>
          </a:p>
        </p:txBody>
      </p:sp>
      <p:pic>
        <p:nvPicPr>
          <p:cNvPr descr="Table&#10;&#10;Description automatically generated" id="482" name="Google Shape;482;p26"/>
          <p:cNvPicPr preferRelativeResize="0"/>
          <p:nvPr/>
        </p:nvPicPr>
        <p:blipFill rotWithShape="1">
          <a:blip r:embed="rId5">
            <a:alphaModFix/>
          </a:blip>
          <a:srcRect b="0" l="0" r="0" t="0"/>
          <a:stretch/>
        </p:blipFill>
        <p:spPr>
          <a:xfrm>
            <a:off x="5276090" y="1570093"/>
            <a:ext cx="6303134" cy="3687334"/>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483" name="Google Shape;483;p26"/>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animEffect filter="fade" transition="in">
                                      <p:cBhvr>
                                        <p:cTn dur="500"/>
                                        <p:tgtEl>
                                          <p:spTgt spid="4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2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7"/>
          <p:cNvSpPr txBox="1"/>
          <p:nvPr>
            <p:ph type="title"/>
          </p:nvPr>
        </p:nvSpPr>
        <p:spPr>
          <a:xfrm>
            <a:off x="372863" y="753228"/>
            <a:ext cx="9921320"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Second Normal Form (2NF)</a:t>
            </a:r>
            <a:endParaRPr/>
          </a:p>
        </p:txBody>
      </p:sp>
      <p:sp>
        <p:nvSpPr>
          <p:cNvPr id="489" name="Google Shape;489;p27"/>
          <p:cNvSpPr txBox="1"/>
          <p:nvPr>
            <p:ph idx="1" type="body"/>
          </p:nvPr>
        </p:nvSpPr>
        <p:spPr>
          <a:xfrm>
            <a:off x="372863" y="2006354"/>
            <a:ext cx="11034943" cy="468297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b="1" lang="en-US"/>
              <a:t> In the 2NF, relational must be in 1NF.</a:t>
            </a:r>
            <a:endParaRPr/>
          </a:p>
          <a:p>
            <a:pPr indent="-76200" lvl="0" marL="228600" rtl="0" algn="l">
              <a:lnSpc>
                <a:spcPct val="90000"/>
              </a:lnSpc>
              <a:spcBef>
                <a:spcPts val="1000"/>
              </a:spcBef>
              <a:spcAft>
                <a:spcPts val="0"/>
              </a:spcAft>
              <a:buClr>
                <a:schemeClr val="lt1"/>
              </a:buClr>
              <a:buSzPts val="2400"/>
              <a:buNone/>
            </a:pPr>
            <a:r>
              <a:t/>
            </a:r>
            <a:endParaRPr b="1"/>
          </a:p>
          <a:p>
            <a:pPr indent="-228600" lvl="0" marL="228600" rtl="0" algn="l">
              <a:lnSpc>
                <a:spcPct val="90000"/>
              </a:lnSpc>
              <a:spcBef>
                <a:spcPts val="1000"/>
              </a:spcBef>
              <a:spcAft>
                <a:spcPts val="0"/>
              </a:spcAft>
              <a:buClr>
                <a:schemeClr val="lt1"/>
              </a:buClr>
              <a:buSzPts val="2400"/>
              <a:buChar char="•"/>
            </a:pPr>
            <a:r>
              <a:rPr b="1" lang="en-US"/>
              <a:t> In the second normal form, all non-key attributes are fully functionally dependent on the primary key.</a:t>
            </a:r>
            <a:endParaRPr/>
          </a:p>
          <a:p>
            <a:pPr indent="0" lvl="0" marL="0" rtl="0" algn="l">
              <a:lnSpc>
                <a:spcPct val="90000"/>
              </a:lnSpc>
              <a:spcBef>
                <a:spcPts val="1000"/>
              </a:spcBef>
              <a:spcAft>
                <a:spcPts val="0"/>
              </a:spcAft>
              <a:buClr>
                <a:schemeClr val="lt1"/>
              </a:buClr>
              <a:buSzPts val="2400"/>
              <a:buNone/>
            </a:pPr>
            <a:r>
              <a:t/>
            </a:r>
            <a:endParaRPr b="1"/>
          </a:p>
          <a:p>
            <a:pPr indent="-228600" lvl="0" marL="228600" rtl="0" algn="l">
              <a:lnSpc>
                <a:spcPct val="90000"/>
              </a:lnSpc>
              <a:spcBef>
                <a:spcPts val="1000"/>
              </a:spcBef>
              <a:spcAft>
                <a:spcPts val="0"/>
              </a:spcAft>
              <a:buClr>
                <a:schemeClr val="lt1"/>
              </a:buClr>
              <a:buSzPts val="2200"/>
              <a:buChar char="•"/>
            </a:pPr>
            <a:r>
              <a:rPr b="1" lang="en-US" sz="2200"/>
              <a:t>It should be noted that the table should not contain any partial dependency, where partial dependency means a proper subset of the candidate key.</a:t>
            </a:r>
            <a:endParaRPr/>
          </a:p>
          <a:p>
            <a:pPr indent="0" lvl="0" marL="0" rtl="0" algn="l">
              <a:lnSpc>
                <a:spcPct val="90000"/>
              </a:lnSpc>
              <a:spcBef>
                <a:spcPts val="1000"/>
              </a:spcBef>
              <a:spcAft>
                <a:spcPts val="0"/>
              </a:spcAft>
              <a:buClr>
                <a:schemeClr val="lt1"/>
              </a:buClr>
              <a:buSzPts val="2400"/>
              <a:buNone/>
            </a:pPr>
            <a:r>
              <a:t/>
            </a:r>
            <a:endParaRPr b="1"/>
          </a:p>
          <a:p>
            <a:pPr indent="0" lvl="0" marL="0" rtl="0" algn="l">
              <a:lnSpc>
                <a:spcPct val="90000"/>
              </a:lnSpc>
              <a:spcBef>
                <a:spcPts val="1000"/>
              </a:spcBef>
              <a:spcAft>
                <a:spcPts val="0"/>
              </a:spcAft>
              <a:buClr>
                <a:schemeClr val="lt1"/>
              </a:buClr>
              <a:buSzPts val="2400"/>
              <a:buNone/>
            </a:pPr>
            <a:r>
              <a:rPr b="1" lang="en-US"/>
              <a:t>Example:</a:t>
            </a:r>
            <a:endParaRPr/>
          </a:p>
          <a:p>
            <a:pPr indent="0" lvl="0" marL="0" rtl="0" algn="l">
              <a:lnSpc>
                <a:spcPct val="90000"/>
              </a:lnSpc>
              <a:spcBef>
                <a:spcPts val="1000"/>
              </a:spcBef>
              <a:spcAft>
                <a:spcPts val="0"/>
              </a:spcAft>
              <a:buClr>
                <a:schemeClr val="lt1"/>
              </a:buClr>
              <a:buSzPts val="2400"/>
              <a:buNone/>
            </a:pPr>
            <a:r>
              <a:rPr b="1" lang="en-US"/>
              <a:t>Let's assume, a school can store the data of teachers and the subjects they teach. In a school, a teacher can teach more than one subject</a:t>
            </a:r>
            <a:endParaRPr b="1"/>
          </a:p>
        </p:txBody>
      </p:sp>
      <p:pic>
        <p:nvPicPr>
          <p:cNvPr descr="Logo&#10;&#10;Description automatically generated" id="490" name="Google Shape;490;p27"/>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animEffect filter="fade" transition="in">
                                      <p:cBhvr>
                                        <p:cTn dur="1000"/>
                                        <p:tgtEl>
                                          <p:spTgt spid="4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animEffect filter="fade" transition="in">
                                      <p:cBhvr>
                                        <p:cTn dur="1000"/>
                                        <p:tgtEl>
                                          <p:spTgt spid="4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animEffect filter="fade" transition="in">
                                      <p:cBhvr>
                                        <p:cTn dur="1000"/>
                                        <p:tgtEl>
                                          <p:spTgt spid="4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3" st="3"/>
                                            </p:txEl>
                                          </p:spTgt>
                                        </p:tgtEl>
                                        <p:attrNameLst>
                                          <p:attrName>style.visibility</p:attrName>
                                        </p:attrNameLst>
                                      </p:cBhvr>
                                      <p:to>
                                        <p:strVal val="visible"/>
                                      </p:to>
                                    </p:set>
                                    <p:animEffect filter="fade" transition="in">
                                      <p:cBhvr>
                                        <p:cTn dur="1000"/>
                                        <p:tgtEl>
                                          <p:spTgt spid="4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4" st="4"/>
                                            </p:txEl>
                                          </p:spTgt>
                                        </p:tgtEl>
                                        <p:attrNameLst>
                                          <p:attrName>style.visibility</p:attrName>
                                        </p:attrNameLst>
                                      </p:cBhvr>
                                      <p:to>
                                        <p:strVal val="visible"/>
                                      </p:to>
                                    </p:set>
                                    <p:animEffect filter="fade" transition="in">
                                      <p:cBhvr>
                                        <p:cTn dur="1000"/>
                                        <p:tgtEl>
                                          <p:spTgt spid="4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5" st="5"/>
                                            </p:txEl>
                                          </p:spTgt>
                                        </p:tgtEl>
                                        <p:attrNameLst>
                                          <p:attrName>style.visibility</p:attrName>
                                        </p:attrNameLst>
                                      </p:cBhvr>
                                      <p:to>
                                        <p:strVal val="visible"/>
                                      </p:to>
                                    </p:set>
                                    <p:animEffect filter="fade" transition="in">
                                      <p:cBhvr>
                                        <p:cTn dur="1000"/>
                                        <p:tgtEl>
                                          <p:spTgt spid="4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6" st="6"/>
                                            </p:txEl>
                                          </p:spTgt>
                                        </p:tgtEl>
                                        <p:attrNameLst>
                                          <p:attrName>style.visibility</p:attrName>
                                        </p:attrNameLst>
                                      </p:cBhvr>
                                      <p:to>
                                        <p:strVal val="visible"/>
                                      </p:to>
                                    </p:set>
                                    <p:animEffect filter="fade" transition="in">
                                      <p:cBhvr>
                                        <p:cTn dur="1000"/>
                                        <p:tgtEl>
                                          <p:spTgt spid="4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7" st="7"/>
                                            </p:txEl>
                                          </p:spTgt>
                                        </p:tgtEl>
                                        <p:attrNameLst>
                                          <p:attrName>style.visibility</p:attrName>
                                        </p:attrNameLst>
                                      </p:cBhvr>
                                      <p:to>
                                        <p:strVal val="visible"/>
                                      </p:to>
                                    </p:set>
                                    <p:animEffect filter="fade" transition="in">
                                      <p:cBhvr>
                                        <p:cTn dur="1000"/>
                                        <p:tgtEl>
                                          <p:spTgt spid="48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494" name="Shape 494"/>
        <p:cNvGrpSpPr/>
        <p:nvPr/>
      </p:nvGrpSpPr>
      <p:grpSpPr>
        <a:xfrm>
          <a:off x="0" y="0"/>
          <a:ext cx="0" cy="0"/>
          <a:chOff x="0" y="0"/>
          <a:chExt cx="0" cy="0"/>
        </a:xfrm>
      </p:grpSpPr>
      <p:sp>
        <p:nvSpPr>
          <p:cNvPr id="495" name="Google Shape;495;p2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496" name="Google Shape;496;p28"/>
          <p:cNvSpPr txBox="1"/>
          <p:nvPr>
            <p:ph idx="1" type="body"/>
          </p:nvPr>
        </p:nvSpPr>
        <p:spPr>
          <a:xfrm>
            <a:off x="680322" y="2336873"/>
            <a:ext cx="4264540" cy="424148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rgbClr val="0C0C0C"/>
              </a:buClr>
              <a:buSzPts val="2000"/>
              <a:buNone/>
            </a:pPr>
            <a:r>
              <a:rPr b="1" lang="en-US" sz="2000">
                <a:solidFill>
                  <a:srgbClr val="0C0C0C"/>
                </a:solidFill>
              </a:rPr>
              <a:t>TEACHER Table</a:t>
            </a:r>
            <a:endParaRPr/>
          </a:p>
          <a:p>
            <a:pPr indent="0" lvl="0" marL="0" rtl="0" algn="just">
              <a:lnSpc>
                <a:spcPct val="90000"/>
              </a:lnSpc>
              <a:spcBef>
                <a:spcPts val="1000"/>
              </a:spcBef>
              <a:spcAft>
                <a:spcPts val="0"/>
              </a:spcAft>
              <a:buClr>
                <a:schemeClr val="lt1"/>
              </a:buClr>
              <a:buSzPts val="2000"/>
              <a:buNone/>
            </a:pPr>
            <a:r>
              <a:t/>
            </a:r>
            <a:endParaRPr b="1" sz="2000">
              <a:solidFill>
                <a:srgbClr val="0C0C0C"/>
              </a:solidFill>
            </a:endParaRPr>
          </a:p>
          <a:p>
            <a:pPr indent="0" lvl="0" marL="0" rtl="0" algn="just">
              <a:lnSpc>
                <a:spcPct val="90000"/>
              </a:lnSpc>
              <a:spcBef>
                <a:spcPts val="1000"/>
              </a:spcBef>
              <a:spcAft>
                <a:spcPts val="0"/>
              </a:spcAft>
              <a:buClr>
                <a:schemeClr val="lt1"/>
              </a:buClr>
              <a:buSzPts val="2000"/>
              <a:buNone/>
            </a:pPr>
            <a:r>
              <a:rPr b="1" lang="en-US" sz="2000"/>
              <a:t>In the given table, the non-prime attribute TEACHER_AGE is dependent on TEACHER_ID which is a proper subset of a candidate key. That's why it violates the rule for 2NF.</a:t>
            </a:r>
            <a:endParaRPr b="1" sz="2000"/>
          </a:p>
          <a:p>
            <a:pPr indent="0" lvl="0" marL="0" rtl="0" algn="l">
              <a:lnSpc>
                <a:spcPct val="90000"/>
              </a:lnSpc>
              <a:spcBef>
                <a:spcPts val="1000"/>
              </a:spcBef>
              <a:spcAft>
                <a:spcPts val="0"/>
              </a:spcAft>
              <a:buClr>
                <a:schemeClr val="lt1"/>
              </a:buClr>
              <a:buSzPts val="1800"/>
              <a:buNone/>
            </a:pPr>
            <a:r>
              <a:t/>
            </a:r>
            <a:endParaRPr sz="1800"/>
          </a:p>
        </p:txBody>
      </p:sp>
      <p:pic>
        <p:nvPicPr>
          <p:cNvPr descr="Table&#10;&#10;Description automatically generated" id="497" name="Google Shape;497;p28"/>
          <p:cNvPicPr preferRelativeResize="0"/>
          <p:nvPr/>
        </p:nvPicPr>
        <p:blipFill rotWithShape="1">
          <a:blip r:embed="rId3">
            <a:alphaModFix/>
          </a:blip>
          <a:srcRect b="0" l="0" r="0" t="0"/>
          <a:stretch/>
        </p:blipFill>
        <p:spPr>
          <a:xfrm>
            <a:off x="5702045" y="2336873"/>
            <a:ext cx="5639886" cy="3369832"/>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498" name="Google Shape;498;p28"/>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0" st="0"/>
                                            </p:txEl>
                                          </p:spTgt>
                                        </p:tgtEl>
                                        <p:attrNameLst>
                                          <p:attrName>style.visibility</p:attrName>
                                        </p:attrNameLst>
                                      </p:cBhvr>
                                      <p:to>
                                        <p:strVal val="visible"/>
                                      </p:to>
                                    </p:set>
                                    <p:animEffect filter="fade" transition="in">
                                      <p:cBhvr>
                                        <p:cTn dur="1000"/>
                                        <p:tgtEl>
                                          <p:spTgt spid="4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1" st="1"/>
                                            </p:txEl>
                                          </p:spTgt>
                                        </p:tgtEl>
                                        <p:attrNameLst>
                                          <p:attrName>style.visibility</p:attrName>
                                        </p:attrNameLst>
                                      </p:cBhvr>
                                      <p:to>
                                        <p:strVal val="visible"/>
                                      </p:to>
                                    </p:set>
                                    <p:animEffect filter="fade" transition="in">
                                      <p:cBhvr>
                                        <p:cTn dur="1000"/>
                                        <p:tgtEl>
                                          <p:spTgt spid="4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2" st="2"/>
                                            </p:txEl>
                                          </p:spTgt>
                                        </p:tgtEl>
                                        <p:attrNameLst>
                                          <p:attrName>style.visibility</p:attrName>
                                        </p:attrNameLst>
                                      </p:cBhvr>
                                      <p:to>
                                        <p:strVal val="visible"/>
                                      </p:to>
                                    </p:set>
                                    <p:animEffect filter="fade" transition="in">
                                      <p:cBhvr>
                                        <p:cTn dur="1000"/>
                                        <p:tgtEl>
                                          <p:spTgt spid="4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xEl>
                                              <p:pRg end="3" st="3"/>
                                            </p:txEl>
                                          </p:spTgt>
                                        </p:tgtEl>
                                        <p:attrNameLst>
                                          <p:attrName>style.visibility</p:attrName>
                                        </p:attrNameLst>
                                      </p:cBhvr>
                                      <p:to>
                                        <p:strVal val="visible"/>
                                      </p:to>
                                    </p:set>
                                    <p:animEffect filter="fade" transition="in">
                                      <p:cBhvr>
                                        <p:cTn dur="1000"/>
                                        <p:tgtEl>
                                          <p:spTgt spid="4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500"/>
                                        <p:tgtEl>
                                          <p:spTgt spid="4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504" name="Google Shape;504;p29"/>
          <p:cNvSpPr txBox="1"/>
          <p:nvPr>
            <p:ph idx="1" type="body"/>
          </p:nvPr>
        </p:nvSpPr>
        <p:spPr>
          <a:xfrm>
            <a:off x="240456" y="2336872"/>
            <a:ext cx="11602356" cy="437464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b="1" lang="en-US"/>
              <a:t>To convert the given table into 2NF, we decompose it into two tables:</a:t>
            </a:r>
            <a:endParaRPr/>
          </a:p>
          <a:p>
            <a:pPr indent="-76200" lvl="0" marL="228600" rtl="0" algn="l">
              <a:lnSpc>
                <a:spcPct val="90000"/>
              </a:lnSpc>
              <a:spcBef>
                <a:spcPts val="1000"/>
              </a:spcBef>
              <a:spcAft>
                <a:spcPts val="0"/>
              </a:spcAft>
              <a:buClr>
                <a:schemeClr val="lt1"/>
              </a:buClr>
              <a:buSzPts val="2400"/>
              <a:buNone/>
            </a:pPr>
            <a:r>
              <a:t/>
            </a:r>
            <a:endParaRPr/>
          </a:p>
        </p:txBody>
      </p:sp>
      <p:pic>
        <p:nvPicPr>
          <p:cNvPr descr="Table&#10;&#10;Description automatically generated" id="505" name="Google Shape;505;p29"/>
          <p:cNvPicPr preferRelativeResize="0"/>
          <p:nvPr/>
        </p:nvPicPr>
        <p:blipFill rotWithShape="1">
          <a:blip r:embed="rId3">
            <a:alphaModFix/>
          </a:blip>
          <a:srcRect b="0" l="0" r="0" t="0"/>
          <a:stretch/>
        </p:blipFill>
        <p:spPr>
          <a:xfrm>
            <a:off x="240455" y="3426781"/>
            <a:ext cx="5449232" cy="2936173"/>
          </a:xfrm>
          <a:prstGeom prst="rect">
            <a:avLst/>
          </a:prstGeom>
          <a:noFill/>
          <a:ln>
            <a:noFill/>
          </a:ln>
        </p:spPr>
      </p:pic>
      <p:pic>
        <p:nvPicPr>
          <p:cNvPr descr="Table&#10;&#10;Description automatically generated" id="506" name="Google Shape;506;p29"/>
          <p:cNvPicPr preferRelativeResize="0"/>
          <p:nvPr/>
        </p:nvPicPr>
        <p:blipFill rotWithShape="1">
          <a:blip r:embed="rId4">
            <a:alphaModFix/>
          </a:blip>
          <a:srcRect b="0" l="0" r="0" t="0"/>
          <a:stretch/>
        </p:blipFill>
        <p:spPr>
          <a:xfrm>
            <a:off x="5858363" y="3429000"/>
            <a:ext cx="5776461" cy="2933954"/>
          </a:xfrm>
          <a:prstGeom prst="rect">
            <a:avLst/>
          </a:prstGeom>
          <a:noFill/>
          <a:ln>
            <a:noFill/>
          </a:ln>
        </p:spPr>
      </p:pic>
      <p:pic>
        <p:nvPicPr>
          <p:cNvPr descr="Logo&#10;&#10;Description automatically generated" id="507" name="Google Shape;507;p29"/>
          <p:cNvPicPr preferRelativeResize="0"/>
          <p:nvPr/>
        </p:nvPicPr>
        <p:blipFill rotWithShape="1">
          <a:blip r:embed="rId5">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0" st="0"/>
                                            </p:txEl>
                                          </p:spTgt>
                                        </p:tgtEl>
                                        <p:attrNameLst>
                                          <p:attrName>style.visibility</p:attrName>
                                        </p:attrNameLst>
                                      </p:cBhvr>
                                      <p:to>
                                        <p:strVal val="visible"/>
                                      </p:to>
                                    </p:set>
                                    <p:animEffect filter="fade" transition="in">
                                      <p:cBhvr>
                                        <p:cTn dur="1000"/>
                                        <p:tgtEl>
                                          <p:spTgt spid="5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xEl>
                                              <p:pRg end="1" st="1"/>
                                            </p:txEl>
                                          </p:spTgt>
                                        </p:tgtEl>
                                        <p:attrNameLst>
                                          <p:attrName>style.visibility</p:attrName>
                                        </p:attrNameLst>
                                      </p:cBhvr>
                                      <p:to>
                                        <p:strVal val="visible"/>
                                      </p:to>
                                    </p:set>
                                    <p:animEffect filter="fade" transition="in">
                                      <p:cBhvr>
                                        <p:cTn dur="1000"/>
                                        <p:tgtEl>
                                          <p:spTgt spid="5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2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230" name="Shape 230"/>
        <p:cNvGrpSpPr/>
        <p:nvPr/>
      </p:nvGrpSpPr>
      <p:grpSpPr>
        <a:xfrm>
          <a:off x="0" y="0"/>
          <a:ext cx="0" cy="0"/>
          <a:chOff x="0" y="0"/>
          <a:chExt cx="0" cy="0"/>
        </a:xfrm>
      </p:grpSpPr>
      <p:sp>
        <p:nvSpPr>
          <p:cNvPr id="231" name="Google Shape;231;p3"/>
          <p:cNvSpPr/>
          <p:nvPr/>
        </p:nvSpPr>
        <p:spPr>
          <a:xfrm>
            <a:off x="0" y="0"/>
            <a:ext cx="12188824" cy="6858000"/>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232" name="Google Shape;232;p3"/>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233" name="Google Shape;233;p3"/>
          <p:cNvSpPr/>
          <p:nvPr/>
        </p:nvSpPr>
        <p:spPr>
          <a:xfrm>
            <a:off x="4644527" y="0"/>
            <a:ext cx="7552944"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234" name="Google Shape;234;p3"/>
          <p:cNvPicPr preferRelativeResize="0"/>
          <p:nvPr/>
        </p:nvPicPr>
        <p:blipFill rotWithShape="1">
          <a:blip r:embed="rId4">
            <a:alphaModFix/>
          </a:blip>
          <a:srcRect b="0" l="0" r="0" t="0"/>
          <a:stretch/>
        </p:blipFill>
        <p:spPr>
          <a:xfrm>
            <a:off x="1" y="5006045"/>
            <a:ext cx="4965192" cy="144668"/>
          </a:xfrm>
          <a:prstGeom prst="rect">
            <a:avLst/>
          </a:prstGeom>
          <a:noFill/>
          <a:ln>
            <a:noFill/>
          </a:ln>
        </p:spPr>
      </p:pic>
      <p:sp>
        <p:nvSpPr>
          <p:cNvPr id="235" name="Google Shape;235;p3"/>
          <p:cNvSpPr/>
          <p:nvPr/>
        </p:nvSpPr>
        <p:spPr>
          <a:xfrm>
            <a:off x="-1" y="1838764"/>
            <a:ext cx="4964567" cy="3180473"/>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txBox="1"/>
          <p:nvPr>
            <p:ph type="title"/>
          </p:nvPr>
        </p:nvSpPr>
        <p:spPr>
          <a:xfrm>
            <a:off x="680321" y="2063262"/>
            <a:ext cx="3739279" cy="2661052"/>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FFFFFF"/>
              </a:buClr>
              <a:buSzPts val="4000"/>
              <a:buFont typeface="Trebuchet MS"/>
              <a:buNone/>
            </a:pPr>
            <a:r>
              <a:rPr b="1" lang="en-US" sz="4000">
                <a:solidFill>
                  <a:srgbClr val="FFFFFF"/>
                </a:solidFill>
                <a:latin typeface="Trebuchet MS"/>
                <a:ea typeface="Trebuchet MS"/>
                <a:cs typeface="Trebuchet MS"/>
                <a:sym typeface="Trebuchet MS"/>
              </a:rPr>
              <a:t>CONTINUE…</a:t>
            </a:r>
            <a:endParaRPr b="1" sz="4000">
              <a:solidFill>
                <a:srgbClr val="FFFFFF"/>
              </a:solidFill>
              <a:latin typeface="Trebuchet MS"/>
              <a:ea typeface="Trebuchet MS"/>
              <a:cs typeface="Trebuchet MS"/>
              <a:sym typeface="Trebuchet MS"/>
            </a:endParaRPr>
          </a:p>
        </p:txBody>
      </p:sp>
      <p:sp>
        <p:nvSpPr>
          <p:cNvPr id="237" name="Google Shape;237;p3"/>
          <p:cNvSpPr txBox="1"/>
          <p:nvPr>
            <p:ph idx="1" type="body"/>
          </p:nvPr>
        </p:nvSpPr>
        <p:spPr>
          <a:xfrm>
            <a:off x="5287995" y="661106"/>
            <a:ext cx="6257362" cy="5503101"/>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FFFFFF"/>
              </a:buClr>
              <a:buSzPts val="2000"/>
              <a:buChar char="•"/>
            </a:pPr>
            <a:r>
              <a:rPr b="0" i="0" lang="en-US" sz="2000">
                <a:solidFill>
                  <a:srgbClr val="FFFFFF"/>
                </a:solidFill>
              </a:rPr>
              <a:t>Normalization organizes the columns and tables of a database to ensure that database integrity constraints properly execute their dependencies.</a:t>
            </a:r>
            <a:endParaRPr/>
          </a:p>
          <a:p>
            <a:pPr indent="-101600" lvl="0" marL="228600" rtl="0" algn="l">
              <a:lnSpc>
                <a:spcPct val="90000"/>
              </a:lnSpc>
              <a:spcBef>
                <a:spcPts val="1000"/>
              </a:spcBef>
              <a:spcAft>
                <a:spcPts val="0"/>
              </a:spcAft>
              <a:buClr>
                <a:schemeClr val="lt1"/>
              </a:buClr>
              <a:buSzPts val="2000"/>
              <a:buNone/>
            </a:pPr>
            <a:r>
              <a:t/>
            </a:r>
            <a:endParaRPr b="0" i="0" sz="2000">
              <a:solidFill>
                <a:srgbClr val="FFFFFF"/>
              </a:solidFill>
            </a:endParaRPr>
          </a:p>
          <a:p>
            <a:pPr indent="-228600" lvl="0" marL="228600" rtl="0" algn="l">
              <a:lnSpc>
                <a:spcPct val="90000"/>
              </a:lnSpc>
              <a:spcBef>
                <a:spcPts val="1000"/>
              </a:spcBef>
              <a:spcAft>
                <a:spcPts val="0"/>
              </a:spcAft>
              <a:buClr>
                <a:srgbClr val="FFFFFF"/>
              </a:buClr>
              <a:buSzPts val="2000"/>
              <a:buChar char="•"/>
            </a:pPr>
            <a:r>
              <a:rPr b="0" i="0" lang="en-US" sz="2000">
                <a:solidFill>
                  <a:srgbClr val="FFFFFF"/>
                </a:solidFill>
              </a:rPr>
              <a:t> It is a systematic technique of decomposing tables to eliminate data redundancy (repetition) and undesirable characteristics like Insertion, Update, and Deletion anomalies.</a:t>
            </a:r>
            <a:endParaRPr/>
          </a:p>
          <a:p>
            <a:pPr indent="-101600" lvl="0" marL="228600" rtl="0" algn="l">
              <a:lnSpc>
                <a:spcPct val="90000"/>
              </a:lnSpc>
              <a:spcBef>
                <a:spcPts val="1000"/>
              </a:spcBef>
              <a:spcAft>
                <a:spcPts val="0"/>
              </a:spcAft>
              <a:buClr>
                <a:schemeClr val="lt1"/>
              </a:buClr>
              <a:buSzPts val="2000"/>
              <a:buNone/>
            </a:pPr>
            <a:r>
              <a:t/>
            </a:r>
            <a:endParaRPr sz="2000">
              <a:solidFill>
                <a:srgbClr val="FFFFFF"/>
              </a:solidFill>
            </a:endParaRPr>
          </a:p>
          <a:p>
            <a:pPr indent="-228600" lvl="0" marL="228600" rtl="0" algn="l">
              <a:lnSpc>
                <a:spcPct val="90000"/>
              </a:lnSpc>
              <a:spcBef>
                <a:spcPts val="1000"/>
              </a:spcBef>
              <a:spcAft>
                <a:spcPts val="0"/>
              </a:spcAft>
              <a:buClr>
                <a:srgbClr val="FFFFFF"/>
              </a:buClr>
              <a:buSzPts val="2000"/>
              <a:buChar char="•"/>
            </a:pPr>
            <a:r>
              <a:rPr i="0" lang="en-US" sz="2000">
                <a:solidFill>
                  <a:srgbClr val="FFFFFF"/>
                </a:solidFill>
              </a:rPr>
              <a:t>In this process, we normalize the table where the data in columns can be fetched with a key. </a:t>
            </a:r>
            <a:endParaRPr/>
          </a:p>
          <a:p>
            <a:pPr indent="-101600" lvl="0" marL="228600" rtl="0" algn="l">
              <a:lnSpc>
                <a:spcPct val="90000"/>
              </a:lnSpc>
              <a:spcBef>
                <a:spcPts val="1000"/>
              </a:spcBef>
              <a:spcAft>
                <a:spcPts val="0"/>
              </a:spcAft>
              <a:buClr>
                <a:schemeClr val="lt1"/>
              </a:buClr>
              <a:buSzPts val="2000"/>
              <a:buNone/>
            </a:pPr>
            <a:r>
              <a:t/>
            </a:r>
            <a:endParaRPr sz="2000">
              <a:solidFill>
                <a:srgbClr val="FFFFFF"/>
              </a:solidFill>
              <a:latin typeface="Roboto"/>
              <a:ea typeface="Roboto"/>
              <a:cs typeface="Roboto"/>
              <a:sym typeface="Roboto"/>
            </a:endParaRPr>
          </a:p>
          <a:p>
            <a:pPr indent="0" lvl="0" marL="0" rtl="0" algn="l">
              <a:lnSpc>
                <a:spcPct val="90000"/>
              </a:lnSpc>
              <a:spcBef>
                <a:spcPts val="1000"/>
              </a:spcBef>
              <a:spcAft>
                <a:spcPts val="0"/>
              </a:spcAft>
              <a:buClr>
                <a:schemeClr val="lt1"/>
              </a:buClr>
              <a:buSzPts val="2000"/>
              <a:buNone/>
            </a:pPr>
            <a:r>
              <a:t/>
            </a:r>
            <a:endParaRPr sz="2000">
              <a:solidFill>
                <a:srgbClr val="FFFFFF"/>
              </a:solidFill>
            </a:endParaRPr>
          </a:p>
        </p:txBody>
      </p:sp>
      <p:pic>
        <p:nvPicPr>
          <p:cNvPr descr="Logo&#10;&#10;Description automatically generated" id="238" name="Google Shape;238;p3"/>
          <p:cNvPicPr preferRelativeResize="0"/>
          <p:nvPr/>
        </p:nvPicPr>
        <p:blipFill rotWithShape="1">
          <a:blip r:embed="rId5">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xEl>
                                              <p:pRg end="0" st="0"/>
                                            </p:txEl>
                                          </p:spTgt>
                                        </p:tgtEl>
                                        <p:attrNameLst>
                                          <p:attrName>style.visibility</p:attrName>
                                        </p:attrNameLst>
                                      </p:cBhvr>
                                      <p:to>
                                        <p:strVal val="visible"/>
                                      </p:to>
                                    </p:set>
                                    <p:anim calcmode="lin" valueType="num">
                                      <p:cBhvr additive="base">
                                        <p:cTn dur="500"/>
                                        <p:tgtEl>
                                          <p:spTgt spid="237">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xEl>
                                              <p:pRg end="1" st="1"/>
                                            </p:txEl>
                                          </p:spTgt>
                                        </p:tgtEl>
                                        <p:attrNameLst>
                                          <p:attrName>style.visibility</p:attrName>
                                        </p:attrNameLst>
                                      </p:cBhvr>
                                      <p:to>
                                        <p:strVal val="visible"/>
                                      </p:to>
                                    </p:set>
                                    <p:anim calcmode="lin" valueType="num">
                                      <p:cBhvr additive="base">
                                        <p:cTn dur="500"/>
                                        <p:tgtEl>
                                          <p:spTgt spid="237">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xEl>
                                              <p:pRg end="2" st="2"/>
                                            </p:txEl>
                                          </p:spTgt>
                                        </p:tgtEl>
                                        <p:attrNameLst>
                                          <p:attrName>style.visibility</p:attrName>
                                        </p:attrNameLst>
                                      </p:cBhvr>
                                      <p:to>
                                        <p:strVal val="visible"/>
                                      </p:to>
                                    </p:set>
                                    <p:anim calcmode="lin" valueType="num">
                                      <p:cBhvr additive="base">
                                        <p:cTn dur="500"/>
                                        <p:tgtEl>
                                          <p:spTgt spid="237">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xEl>
                                              <p:pRg end="3" st="3"/>
                                            </p:txEl>
                                          </p:spTgt>
                                        </p:tgtEl>
                                        <p:attrNameLst>
                                          <p:attrName>style.visibility</p:attrName>
                                        </p:attrNameLst>
                                      </p:cBhvr>
                                      <p:to>
                                        <p:strVal val="visible"/>
                                      </p:to>
                                    </p:set>
                                    <p:anim calcmode="lin" valueType="num">
                                      <p:cBhvr additive="base">
                                        <p:cTn dur="500"/>
                                        <p:tgtEl>
                                          <p:spTgt spid="237">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xEl>
                                              <p:pRg end="4" st="4"/>
                                            </p:txEl>
                                          </p:spTgt>
                                        </p:tgtEl>
                                        <p:attrNameLst>
                                          <p:attrName>style.visibility</p:attrName>
                                        </p:attrNameLst>
                                      </p:cBhvr>
                                      <p:to>
                                        <p:strVal val="visible"/>
                                      </p:to>
                                    </p:set>
                                    <p:anim calcmode="lin" valueType="num">
                                      <p:cBhvr additive="base">
                                        <p:cTn dur="500"/>
                                        <p:tgtEl>
                                          <p:spTgt spid="237">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xEl>
                                              <p:pRg end="5" st="5"/>
                                            </p:txEl>
                                          </p:spTgt>
                                        </p:tgtEl>
                                        <p:attrNameLst>
                                          <p:attrName>style.visibility</p:attrName>
                                        </p:attrNameLst>
                                      </p:cBhvr>
                                      <p:to>
                                        <p:strVal val="visible"/>
                                      </p:to>
                                    </p:set>
                                    <p:anim calcmode="lin" valueType="num">
                                      <p:cBhvr additive="base">
                                        <p:cTn dur="500"/>
                                        <p:tgtEl>
                                          <p:spTgt spid="237">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7">
                                            <p:txEl>
                                              <p:pRg end="6" st="6"/>
                                            </p:txEl>
                                          </p:spTgt>
                                        </p:tgtEl>
                                        <p:attrNameLst>
                                          <p:attrName>style.visibility</p:attrName>
                                        </p:attrNameLst>
                                      </p:cBhvr>
                                      <p:to>
                                        <p:strVal val="visible"/>
                                      </p:to>
                                    </p:set>
                                    <p:anim calcmode="lin" valueType="num">
                                      <p:cBhvr additive="base">
                                        <p:cTn dur="500"/>
                                        <p:tgtEl>
                                          <p:spTgt spid="237">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511" name="Shape 511"/>
        <p:cNvGrpSpPr/>
        <p:nvPr/>
      </p:nvGrpSpPr>
      <p:grpSpPr>
        <a:xfrm>
          <a:off x="0" y="0"/>
          <a:ext cx="0" cy="0"/>
          <a:chOff x="0" y="0"/>
          <a:chExt cx="0" cy="0"/>
        </a:xfrm>
      </p:grpSpPr>
      <p:sp>
        <p:nvSpPr>
          <p:cNvPr id="512" name="Google Shape;512;p30"/>
          <p:cNvSpPr txBox="1"/>
          <p:nvPr>
            <p:ph type="title"/>
          </p:nvPr>
        </p:nvSpPr>
        <p:spPr>
          <a:xfrm>
            <a:off x="275209" y="753228"/>
            <a:ext cx="10018974"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EXAMPLE 2.</a:t>
            </a:r>
            <a:endParaRPr b="1" sz="4000"/>
          </a:p>
        </p:txBody>
      </p:sp>
      <p:sp>
        <p:nvSpPr>
          <p:cNvPr id="513" name="Google Shape;513;p30"/>
          <p:cNvSpPr txBox="1"/>
          <p:nvPr>
            <p:ph idx="1" type="body"/>
          </p:nvPr>
        </p:nvSpPr>
        <p:spPr>
          <a:xfrm>
            <a:off x="275208" y="2336873"/>
            <a:ext cx="5336159" cy="359931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i="0" lang="en-US" sz="2000"/>
              <a:t>Consider the table Location</a:t>
            </a:r>
            <a:endParaRPr/>
          </a:p>
          <a:p>
            <a:pPr indent="-101600" lvl="0" marL="228600" rtl="0" algn="just">
              <a:lnSpc>
                <a:spcPct val="90000"/>
              </a:lnSpc>
              <a:spcBef>
                <a:spcPts val="1000"/>
              </a:spcBef>
              <a:spcAft>
                <a:spcPts val="0"/>
              </a:spcAft>
              <a:buClr>
                <a:schemeClr val="lt1"/>
              </a:buClr>
              <a:buSzPts val="2000"/>
              <a:buNone/>
            </a:pPr>
            <a:r>
              <a:t/>
            </a:r>
            <a:endParaRPr b="1" sz="2000"/>
          </a:p>
          <a:p>
            <a:pPr indent="-228600" lvl="0" marL="228600" rtl="0" algn="just">
              <a:lnSpc>
                <a:spcPct val="90000"/>
              </a:lnSpc>
              <a:spcBef>
                <a:spcPts val="1000"/>
              </a:spcBef>
              <a:spcAft>
                <a:spcPts val="0"/>
              </a:spcAft>
              <a:buClr>
                <a:schemeClr val="lt1"/>
              </a:buClr>
              <a:buSzPts val="2000"/>
              <a:buChar char="•"/>
            </a:pPr>
            <a:r>
              <a:rPr b="1" i="0" lang="en-US" sz="2000"/>
              <a:t>The Location table possesses a composite primary key cust_id, storied. The non-key attribute is store_location. In this case, store_location only depends on storeid, which is a part of the primary key. Hence, this table does not fulfill the second normal form.</a:t>
            </a:r>
            <a:endParaRPr b="1" sz="2000"/>
          </a:p>
        </p:txBody>
      </p:sp>
      <p:pic>
        <p:nvPicPr>
          <p:cNvPr descr="Table&#10;&#10;Description automatically generated" id="514" name="Google Shape;514;p30"/>
          <p:cNvPicPr preferRelativeResize="0"/>
          <p:nvPr/>
        </p:nvPicPr>
        <p:blipFill rotWithShape="1">
          <a:blip r:embed="rId3">
            <a:alphaModFix/>
          </a:blip>
          <a:srcRect b="0" l="0" r="0" t="0"/>
          <a:stretch/>
        </p:blipFill>
        <p:spPr>
          <a:xfrm>
            <a:off x="6308046" y="3016189"/>
            <a:ext cx="5162549" cy="1866900"/>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515" name="Google Shape;515;p30"/>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5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animEffect filter="fade" transition="in">
                                      <p:cBhvr>
                                        <p:cTn dur="1000"/>
                                        <p:tgtEl>
                                          <p:spTgt spid="5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1" st="1"/>
                                            </p:txEl>
                                          </p:spTgt>
                                        </p:tgtEl>
                                        <p:attrNameLst>
                                          <p:attrName>style.visibility</p:attrName>
                                        </p:attrNameLst>
                                      </p:cBhvr>
                                      <p:to>
                                        <p:strVal val="visible"/>
                                      </p:to>
                                    </p:set>
                                    <p:animEffect filter="fade" transition="in">
                                      <p:cBhvr>
                                        <p:cTn dur="1000"/>
                                        <p:tgtEl>
                                          <p:spTgt spid="5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2" st="2"/>
                                            </p:txEl>
                                          </p:spTgt>
                                        </p:tgtEl>
                                        <p:attrNameLst>
                                          <p:attrName>style.visibility</p:attrName>
                                        </p:attrNameLst>
                                      </p:cBhvr>
                                      <p:to>
                                        <p:strVal val="visible"/>
                                      </p:to>
                                    </p:set>
                                    <p:animEffect filter="fade" transition="in">
                                      <p:cBhvr>
                                        <p:cTn dur="1000"/>
                                        <p:tgtEl>
                                          <p:spTgt spid="5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20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519" name="Shape 519"/>
        <p:cNvGrpSpPr/>
        <p:nvPr/>
      </p:nvGrpSpPr>
      <p:grpSpPr>
        <a:xfrm>
          <a:off x="0" y="0"/>
          <a:ext cx="0" cy="0"/>
          <a:chOff x="0" y="0"/>
          <a:chExt cx="0" cy="0"/>
        </a:xfrm>
      </p:grpSpPr>
      <p:sp>
        <p:nvSpPr>
          <p:cNvPr id="520" name="Google Shape;520;p31"/>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521" name="Google Shape;521;p31"/>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522" name="Google Shape;522;p31"/>
          <p:cNvSpPr/>
          <p:nvPr/>
        </p:nvSpPr>
        <p:spPr>
          <a:xfrm>
            <a:off x="2" y="609600"/>
            <a:ext cx="4959094"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txBox="1"/>
          <p:nvPr>
            <p:ph type="title"/>
          </p:nvPr>
        </p:nvSpPr>
        <p:spPr>
          <a:xfrm>
            <a:off x="409964" y="753230"/>
            <a:ext cx="4136123"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lang="en-US" sz="4000"/>
              <a:t>CONTINUE…</a:t>
            </a:r>
            <a:endParaRPr sz="4000"/>
          </a:p>
        </p:txBody>
      </p:sp>
      <p:pic>
        <p:nvPicPr>
          <p:cNvPr id="524" name="Google Shape;524;p31"/>
          <p:cNvPicPr preferRelativeResize="0"/>
          <p:nvPr/>
        </p:nvPicPr>
        <p:blipFill rotWithShape="1">
          <a:blip r:embed="rId4">
            <a:alphaModFix/>
          </a:blip>
          <a:srcRect b="0" l="0" r="0" t="0"/>
          <a:stretch/>
        </p:blipFill>
        <p:spPr>
          <a:xfrm>
            <a:off x="2" y="1970241"/>
            <a:ext cx="4956048" cy="199787"/>
          </a:xfrm>
          <a:prstGeom prst="rect">
            <a:avLst/>
          </a:prstGeom>
          <a:noFill/>
          <a:ln>
            <a:noFill/>
          </a:ln>
        </p:spPr>
      </p:pic>
      <p:sp>
        <p:nvSpPr>
          <p:cNvPr id="525" name="Google Shape;525;p31"/>
          <p:cNvSpPr txBox="1"/>
          <p:nvPr>
            <p:ph idx="1" type="body"/>
          </p:nvPr>
        </p:nvSpPr>
        <p:spPr>
          <a:xfrm>
            <a:off x="252497" y="2336873"/>
            <a:ext cx="4833853" cy="359931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i="0" lang="en-US" sz="2000"/>
              <a:t>To bring the table to its Second Normal Form, we need to split the table into two parts. </a:t>
            </a:r>
            <a:endParaRPr/>
          </a:p>
          <a:p>
            <a:pPr indent="-101600" lvl="0" marL="228600" rtl="0" algn="just">
              <a:lnSpc>
                <a:spcPct val="90000"/>
              </a:lnSpc>
              <a:spcBef>
                <a:spcPts val="1000"/>
              </a:spcBef>
              <a:spcAft>
                <a:spcPts val="0"/>
              </a:spcAft>
              <a:buClr>
                <a:schemeClr val="lt1"/>
              </a:buClr>
              <a:buSzPts val="2000"/>
              <a:buNone/>
            </a:pPr>
            <a:r>
              <a:t/>
            </a:r>
            <a:endParaRPr sz="2000"/>
          </a:p>
          <a:p>
            <a:pPr indent="-228600" lvl="0" marL="228600" rtl="0" algn="just">
              <a:lnSpc>
                <a:spcPct val="90000"/>
              </a:lnSpc>
              <a:spcBef>
                <a:spcPts val="1000"/>
              </a:spcBef>
              <a:spcAft>
                <a:spcPts val="0"/>
              </a:spcAft>
              <a:buClr>
                <a:schemeClr val="lt1"/>
              </a:buClr>
              <a:buSzPts val="2000"/>
              <a:buChar char="•"/>
            </a:pPr>
            <a:r>
              <a:rPr b="1" i="0" lang="en-US" sz="2000"/>
              <a:t>As </a:t>
            </a:r>
            <a:r>
              <a:rPr b="1" lang="en-US" sz="2000"/>
              <a:t>we</a:t>
            </a:r>
            <a:r>
              <a:rPr b="1" i="0" lang="en-US" sz="2000"/>
              <a:t> have removed the partial functional dependency from the location table, the column store_location entirely depends on the primary key of that table, storeid.</a:t>
            </a:r>
            <a:endParaRPr/>
          </a:p>
          <a:p>
            <a:pPr indent="-114300" lvl="0" marL="228600" rtl="0" algn="l">
              <a:lnSpc>
                <a:spcPct val="90000"/>
              </a:lnSpc>
              <a:spcBef>
                <a:spcPts val="1000"/>
              </a:spcBef>
              <a:spcAft>
                <a:spcPts val="0"/>
              </a:spcAft>
              <a:buClr>
                <a:schemeClr val="lt1"/>
              </a:buClr>
              <a:buSzPts val="1800"/>
              <a:buNone/>
            </a:pPr>
            <a:r>
              <a:t/>
            </a:r>
            <a:endParaRPr b="1" sz="1800"/>
          </a:p>
        </p:txBody>
      </p:sp>
      <p:pic>
        <p:nvPicPr>
          <p:cNvPr descr="Graphical user interface, table&#10;&#10;Description automatically generated" id="526" name="Google Shape;526;p31"/>
          <p:cNvPicPr preferRelativeResize="0"/>
          <p:nvPr/>
        </p:nvPicPr>
        <p:blipFill rotWithShape="1">
          <a:blip r:embed="rId5">
            <a:alphaModFix/>
          </a:blip>
          <a:srcRect b="0" l="0" r="0" t="0"/>
          <a:stretch/>
        </p:blipFill>
        <p:spPr>
          <a:xfrm>
            <a:off x="5769534" y="1970241"/>
            <a:ext cx="6303134" cy="3892185"/>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527" name="Google Shape;527;p31"/>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animEffect filter="fade" transition="in">
                                      <p:cBhvr>
                                        <p:cTn dur="500"/>
                                        <p:tgtEl>
                                          <p:spTgt spid="5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animEffect filter="fade" transition="in">
                                      <p:cBhvr>
                                        <p:cTn dur="500"/>
                                        <p:tgtEl>
                                          <p:spTgt spid="5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animEffect filter="fade" transition="in">
                                      <p:cBhvr>
                                        <p:cTn dur="500"/>
                                        <p:tgtEl>
                                          <p:spTgt spid="5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animEffect filter="fade" transition="in">
                                      <p:cBhvr>
                                        <p:cTn dur="500"/>
                                        <p:tgtEl>
                                          <p:spTgt spid="5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Third Normal Form (3NF)</a:t>
            </a:r>
            <a:endParaRPr/>
          </a:p>
        </p:txBody>
      </p:sp>
      <p:sp>
        <p:nvSpPr>
          <p:cNvPr id="533" name="Google Shape;533;p32"/>
          <p:cNvSpPr txBox="1"/>
          <p:nvPr>
            <p:ph idx="1" type="body"/>
          </p:nvPr>
        </p:nvSpPr>
        <p:spPr>
          <a:xfrm>
            <a:off x="680321" y="2336873"/>
            <a:ext cx="10780751" cy="40994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just">
              <a:lnSpc>
                <a:spcPct val="90000"/>
              </a:lnSpc>
              <a:spcBef>
                <a:spcPts val="0"/>
              </a:spcBef>
              <a:spcAft>
                <a:spcPts val="0"/>
              </a:spcAft>
              <a:buClr>
                <a:schemeClr val="lt1"/>
              </a:buClr>
              <a:buSzPct val="100000"/>
              <a:buChar char="•"/>
            </a:pPr>
            <a:r>
              <a:rPr b="1" lang="en-US"/>
              <a:t>A relation will be in 3NF if it is in 2NF and does not contain any transitive dependency. </a:t>
            </a:r>
            <a:endParaRPr/>
          </a:p>
          <a:p>
            <a:pPr indent="-87629" lvl="0" marL="228600" rtl="0" algn="just">
              <a:lnSpc>
                <a:spcPct val="90000"/>
              </a:lnSpc>
              <a:spcBef>
                <a:spcPts val="1000"/>
              </a:spcBef>
              <a:spcAft>
                <a:spcPts val="0"/>
              </a:spcAft>
              <a:buClr>
                <a:schemeClr val="lt1"/>
              </a:buClr>
              <a:buSzPct val="100000"/>
              <a:buNone/>
            </a:pPr>
            <a:r>
              <a:t/>
            </a:r>
            <a:endParaRPr b="1"/>
          </a:p>
          <a:p>
            <a:pPr indent="-228600" lvl="0" marL="228600" rtl="0" algn="just">
              <a:lnSpc>
                <a:spcPct val="90000"/>
              </a:lnSpc>
              <a:spcBef>
                <a:spcPts val="1000"/>
              </a:spcBef>
              <a:spcAft>
                <a:spcPts val="0"/>
              </a:spcAft>
              <a:buClr>
                <a:schemeClr val="lt1"/>
              </a:buClr>
              <a:buSzPct val="100000"/>
              <a:buChar char="•"/>
            </a:pPr>
            <a:r>
              <a:rPr b="1" lang="en-US"/>
              <a:t>3NF is used to reduce data duplication. It is also used to achieve data integrity. </a:t>
            </a:r>
            <a:endParaRPr/>
          </a:p>
          <a:p>
            <a:pPr indent="-87629" lvl="0" marL="228600" rtl="0" algn="just">
              <a:lnSpc>
                <a:spcPct val="90000"/>
              </a:lnSpc>
              <a:spcBef>
                <a:spcPts val="1000"/>
              </a:spcBef>
              <a:spcAft>
                <a:spcPts val="0"/>
              </a:spcAft>
              <a:buClr>
                <a:schemeClr val="lt1"/>
              </a:buClr>
              <a:buSzPct val="100000"/>
              <a:buNone/>
            </a:pPr>
            <a:r>
              <a:t/>
            </a:r>
            <a:endParaRPr b="1"/>
          </a:p>
          <a:p>
            <a:pPr indent="-228600" lvl="0" marL="228600" rtl="0" algn="just">
              <a:lnSpc>
                <a:spcPct val="90000"/>
              </a:lnSpc>
              <a:spcBef>
                <a:spcPts val="1000"/>
              </a:spcBef>
              <a:spcAft>
                <a:spcPts val="0"/>
              </a:spcAft>
              <a:buClr>
                <a:schemeClr val="lt1"/>
              </a:buClr>
              <a:buSzPct val="100000"/>
              <a:buChar char="•"/>
            </a:pPr>
            <a:r>
              <a:rPr b="1" lang="en-US"/>
              <a:t>If there is no transitive dependency for non-prime attributes (which are not a part of the candidate key), then the relationship must be in the third normal form.</a:t>
            </a:r>
            <a:endParaRPr/>
          </a:p>
          <a:p>
            <a:pPr indent="-87629" lvl="0" marL="228600" rtl="0" algn="just">
              <a:lnSpc>
                <a:spcPct val="90000"/>
              </a:lnSpc>
              <a:spcBef>
                <a:spcPts val="1000"/>
              </a:spcBef>
              <a:spcAft>
                <a:spcPts val="0"/>
              </a:spcAft>
              <a:buClr>
                <a:schemeClr val="lt1"/>
              </a:buClr>
              <a:buSzPct val="100000"/>
              <a:buNone/>
            </a:pPr>
            <a:r>
              <a:t/>
            </a:r>
            <a:endParaRPr b="1"/>
          </a:p>
          <a:p>
            <a:pPr indent="-228600" lvl="0" marL="228600" rtl="0" algn="just">
              <a:lnSpc>
                <a:spcPct val="90000"/>
              </a:lnSpc>
              <a:spcBef>
                <a:spcPts val="1000"/>
              </a:spcBef>
              <a:spcAft>
                <a:spcPts val="0"/>
              </a:spcAft>
              <a:buClr>
                <a:schemeClr val="lt1"/>
              </a:buClr>
              <a:buSzPct val="100000"/>
              <a:buChar char="•"/>
            </a:pPr>
            <a:r>
              <a:rPr b="1" lang="en-US"/>
              <a:t>A relation is in third normal form if it holds at least one of the following conditions for every non-trivial function dependency X → Y. </a:t>
            </a:r>
            <a:endParaRPr b="1"/>
          </a:p>
        </p:txBody>
      </p:sp>
      <p:pic>
        <p:nvPicPr>
          <p:cNvPr descr="Logo&#10;&#10;Description automatically generated" id="534" name="Google Shape;534;p32"/>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500"/>
                                        <p:tgtEl>
                                          <p:spTgt spid="5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animEffect filter="fade" transition="in">
                                      <p:cBhvr>
                                        <p:cTn dur="1000"/>
                                        <p:tgtEl>
                                          <p:spTgt spid="5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1" st="1"/>
                                            </p:txEl>
                                          </p:spTgt>
                                        </p:tgtEl>
                                        <p:attrNameLst>
                                          <p:attrName>style.visibility</p:attrName>
                                        </p:attrNameLst>
                                      </p:cBhvr>
                                      <p:to>
                                        <p:strVal val="visible"/>
                                      </p:to>
                                    </p:set>
                                    <p:animEffect filter="fade" transition="in">
                                      <p:cBhvr>
                                        <p:cTn dur="1000"/>
                                        <p:tgtEl>
                                          <p:spTgt spid="5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2" st="2"/>
                                            </p:txEl>
                                          </p:spTgt>
                                        </p:tgtEl>
                                        <p:attrNameLst>
                                          <p:attrName>style.visibility</p:attrName>
                                        </p:attrNameLst>
                                      </p:cBhvr>
                                      <p:to>
                                        <p:strVal val="visible"/>
                                      </p:to>
                                    </p:set>
                                    <p:animEffect filter="fade" transition="in">
                                      <p:cBhvr>
                                        <p:cTn dur="1000"/>
                                        <p:tgtEl>
                                          <p:spTgt spid="5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3" st="3"/>
                                            </p:txEl>
                                          </p:spTgt>
                                        </p:tgtEl>
                                        <p:attrNameLst>
                                          <p:attrName>style.visibility</p:attrName>
                                        </p:attrNameLst>
                                      </p:cBhvr>
                                      <p:to>
                                        <p:strVal val="visible"/>
                                      </p:to>
                                    </p:set>
                                    <p:animEffect filter="fade" transition="in">
                                      <p:cBhvr>
                                        <p:cTn dur="1000"/>
                                        <p:tgtEl>
                                          <p:spTgt spid="5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4" st="4"/>
                                            </p:txEl>
                                          </p:spTgt>
                                        </p:tgtEl>
                                        <p:attrNameLst>
                                          <p:attrName>style.visibility</p:attrName>
                                        </p:attrNameLst>
                                      </p:cBhvr>
                                      <p:to>
                                        <p:strVal val="visible"/>
                                      </p:to>
                                    </p:set>
                                    <p:animEffect filter="fade" transition="in">
                                      <p:cBhvr>
                                        <p:cTn dur="1000"/>
                                        <p:tgtEl>
                                          <p:spTgt spid="5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5" st="5"/>
                                            </p:txEl>
                                          </p:spTgt>
                                        </p:tgtEl>
                                        <p:attrNameLst>
                                          <p:attrName>style.visibility</p:attrName>
                                        </p:attrNameLst>
                                      </p:cBhvr>
                                      <p:to>
                                        <p:strVal val="visible"/>
                                      </p:to>
                                    </p:set>
                                    <p:animEffect filter="fade" transition="in">
                                      <p:cBhvr>
                                        <p:cTn dur="1000"/>
                                        <p:tgtEl>
                                          <p:spTgt spid="5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6" st="6"/>
                                            </p:txEl>
                                          </p:spTgt>
                                        </p:tgtEl>
                                        <p:attrNameLst>
                                          <p:attrName>style.visibility</p:attrName>
                                        </p:attrNameLst>
                                      </p:cBhvr>
                                      <p:to>
                                        <p:strVal val="visible"/>
                                      </p:to>
                                    </p:set>
                                    <p:animEffect filter="fade" transition="in">
                                      <p:cBhvr>
                                        <p:cTn dur="1000"/>
                                        <p:tgtEl>
                                          <p:spTgt spid="53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540" name="Google Shape;540;p33"/>
          <p:cNvSpPr txBox="1"/>
          <p:nvPr>
            <p:ph idx="1" type="body"/>
          </p:nvPr>
        </p:nvSpPr>
        <p:spPr>
          <a:xfrm>
            <a:off x="680321" y="2336873"/>
            <a:ext cx="9972883" cy="359931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b="1" i="0" lang="en-US"/>
              <a:t>The Third Normal Form ensures the reduction of data duplication. </a:t>
            </a:r>
            <a:endParaRPr/>
          </a:p>
          <a:p>
            <a:pPr indent="-76200" lvl="0" marL="228600" rtl="0" algn="l">
              <a:lnSpc>
                <a:spcPct val="90000"/>
              </a:lnSpc>
              <a:spcBef>
                <a:spcPts val="1000"/>
              </a:spcBef>
              <a:spcAft>
                <a:spcPts val="0"/>
              </a:spcAft>
              <a:buClr>
                <a:schemeClr val="lt1"/>
              </a:buClr>
              <a:buSzPts val="2400"/>
              <a:buNone/>
            </a:pPr>
            <a:r>
              <a:t/>
            </a:r>
            <a:endParaRPr b="1"/>
          </a:p>
          <a:p>
            <a:pPr indent="-228600" lvl="0" marL="228600" rtl="0" algn="l">
              <a:lnSpc>
                <a:spcPct val="90000"/>
              </a:lnSpc>
              <a:spcBef>
                <a:spcPts val="1000"/>
              </a:spcBef>
              <a:spcAft>
                <a:spcPts val="0"/>
              </a:spcAft>
              <a:buClr>
                <a:schemeClr val="lt1"/>
              </a:buClr>
              <a:buSzPts val="2400"/>
              <a:buChar char="•"/>
            </a:pPr>
            <a:r>
              <a:rPr b="1" i="0" lang="en-US"/>
              <a:t>It is also used to achieve data integrity.</a:t>
            </a:r>
            <a:endParaRPr/>
          </a:p>
          <a:p>
            <a:pPr indent="-76200" lvl="0" marL="228600" rtl="0" algn="l">
              <a:lnSpc>
                <a:spcPct val="90000"/>
              </a:lnSpc>
              <a:spcBef>
                <a:spcPts val="1000"/>
              </a:spcBef>
              <a:spcAft>
                <a:spcPts val="0"/>
              </a:spcAft>
              <a:buClr>
                <a:schemeClr val="lt1"/>
              </a:buClr>
              <a:buSzPts val="2400"/>
              <a:buNone/>
            </a:pPr>
            <a:r>
              <a:t/>
            </a:r>
            <a:endParaRPr/>
          </a:p>
        </p:txBody>
      </p:sp>
      <p:pic>
        <p:nvPicPr>
          <p:cNvPr descr="Logo&#10;&#10;Description automatically generated" id="541" name="Google Shape;541;p33"/>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animEffect filter="fade" transition="in">
                                      <p:cBhvr>
                                        <p:cTn dur="500"/>
                                        <p:tgtEl>
                                          <p:spTgt spid="5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1" st="1"/>
                                            </p:txEl>
                                          </p:spTgt>
                                        </p:tgtEl>
                                        <p:attrNameLst>
                                          <p:attrName>style.visibility</p:attrName>
                                        </p:attrNameLst>
                                      </p:cBhvr>
                                      <p:to>
                                        <p:strVal val="visible"/>
                                      </p:to>
                                    </p:set>
                                    <p:animEffect filter="fade" transition="in">
                                      <p:cBhvr>
                                        <p:cTn dur="500"/>
                                        <p:tgtEl>
                                          <p:spTgt spid="5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2" st="2"/>
                                            </p:txEl>
                                          </p:spTgt>
                                        </p:tgtEl>
                                        <p:attrNameLst>
                                          <p:attrName>style.visibility</p:attrName>
                                        </p:attrNameLst>
                                      </p:cBhvr>
                                      <p:to>
                                        <p:strVal val="visible"/>
                                      </p:to>
                                    </p:set>
                                    <p:animEffect filter="fade" transition="in">
                                      <p:cBhvr>
                                        <p:cTn dur="500"/>
                                        <p:tgtEl>
                                          <p:spTgt spid="5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xEl>
                                              <p:pRg end="3" st="3"/>
                                            </p:txEl>
                                          </p:spTgt>
                                        </p:tgtEl>
                                        <p:attrNameLst>
                                          <p:attrName>style.visibility</p:attrName>
                                        </p:attrNameLst>
                                      </p:cBhvr>
                                      <p:to>
                                        <p:strVal val="visible"/>
                                      </p:to>
                                    </p:set>
                                    <p:animEffect filter="fade" transition="in">
                                      <p:cBhvr>
                                        <p:cTn dur="500"/>
                                        <p:tgtEl>
                                          <p:spTgt spid="54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545" name="Shape 545"/>
        <p:cNvGrpSpPr/>
        <p:nvPr/>
      </p:nvGrpSpPr>
      <p:grpSpPr>
        <a:xfrm>
          <a:off x="0" y="0"/>
          <a:ext cx="0" cy="0"/>
          <a:chOff x="0" y="0"/>
          <a:chExt cx="0" cy="0"/>
        </a:xfrm>
      </p:grpSpPr>
      <p:sp>
        <p:nvSpPr>
          <p:cNvPr id="546" name="Google Shape;546;p34"/>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547" name="Google Shape;547;p34"/>
          <p:cNvPicPr preferRelativeResize="0"/>
          <p:nvPr/>
        </p:nvPicPr>
        <p:blipFill rotWithShape="1">
          <a:blip r:embed="rId3">
            <a:alphaModFix amt="10000"/>
          </a:blip>
          <a:srcRect b="0" l="0" r="0" t="0"/>
          <a:stretch/>
        </p:blipFill>
        <p:spPr>
          <a:xfrm>
            <a:off x="-3176" y="0"/>
            <a:ext cx="12192000" cy="6858000"/>
          </a:xfrm>
          <a:prstGeom prst="rect">
            <a:avLst/>
          </a:prstGeom>
          <a:noFill/>
          <a:ln>
            <a:noFill/>
          </a:ln>
        </p:spPr>
      </p:pic>
      <p:sp>
        <p:nvSpPr>
          <p:cNvPr id="548" name="Google Shape;548;p34"/>
          <p:cNvSpPr/>
          <p:nvPr/>
        </p:nvSpPr>
        <p:spPr>
          <a:xfrm>
            <a:off x="4639056" y="0"/>
            <a:ext cx="7552944"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549" name="Google Shape;549;p34"/>
          <p:cNvSpPr/>
          <p:nvPr/>
        </p:nvSpPr>
        <p:spPr>
          <a:xfrm>
            <a:off x="2" y="609600"/>
            <a:ext cx="4959094"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4"/>
          <p:cNvSpPr txBox="1"/>
          <p:nvPr>
            <p:ph type="title"/>
          </p:nvPr>
        </p:nvSpPr>
        <p:spPr>
          <a:xfrm>
            <a:off x="680321" y="753228"/>
            <a:ext cx="4136123"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pic>
        <p:nvPicPr>
          <p:cNvPr id="551" name="Google Shape;551;p34"/>
          <p:cNvPicPr preferRelativeResize="0"/>
          <p:nvPr/>
        </p:nvPicPr>
        <p:blipFill rotWithShape="1">
          <a:blip r:embed="rId4">
            <a:alphaModFix/>
          </a:blip>
          <a:srcRect b="0" l="0" r="0" t="0"/>
          <a:stretch/>
        </p:blipFill>
        <p:spPr>
          <a:xfrm>
            <a:off x="2" y="1970241"/>
            <a:ext cx="4956048" cy="199787"/>
          </a:xfrm>
          <a:prstGeom prst="rect">
            <a:avLst/>
          </a:prstGeom>
          <a:noFill/>
          <a:ln>
            <a:noFill/>
          </a:ln>
        </p:spPr>
      </p:pic>
      <p:sp>
        <p:nvSpPr>
          <p:cNvPr id="552" name="Google Shape;552;p34"/>
          <p:cNvSpPr txBox="1"/>
          <p:nvPr>
            <p:ph idx="1" type="body"/>
          </p:nvPr>
        </p:nvSpPr>
        <p:spPr>
          <a:xfrm>
            <a:off x="88777" y="2010530"/>
            <a:ext cx="4447712" cy="4692111"/>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lt1"/>
              </a:buClr>
              <a:buSzPts val="1800"/>
              <a:buAutoNum type="arabicPeriod"/>
            </a:pPr>
            <a:r>
              <a:rPr b="1" lang="en-US" sz="1800"/>
              <a:t>X is a super key. </a:t>
            </a:r>
            <a:endParaRPr/>
          </a:p>
          <a:p>
            <a:pPr indent="-228600" lvl="0" marL="342900" rtl="0" algn="l">
              <a:lnSpc>
                <a:spcPct val="90000"/>
              </a:lnSpc>
              <a:spcBef>
                <a:spcPts val="1000"/>
              </a:spcBef>
              <a:spcAft>
                <a:spcPts val="0"/>
              </a:spcAft>
              <a:buClr>
                <a:schemeClr val="lt1"/>
              </a:buClr>
              <a:buSzPts val="1800"/>
              <a:buNone/>
            </a:pPr>
            <a:r>
              <a:t/>
            </a:r>
            <a:endParaRPr b="1" sz="1800"/>
          </a:p>
          <a:p>
            <a:pPr indent="0" lvl="0" marL="0" rtl="0" algn="l">
              <a:lnSpc>
                <a:spcPct val="90000"/>
              </a:lnSpc>
              <a:spcBef>
                <a:spcPts val="1000"/>
              </a:spcBef>
              <a:spcAft>
                <a:spcPts val="0"/>
              </a:spcAft>
              <a:buClr>
                <a:schemeClr val="lt1"/>
              </a:buClr>
              <a:buSzPts val="1800"/>
              <a:buNone/>
            </a:pPr>
            <a:r>
              <a:rPr b="1" lang="en-US" sz="1800"/>
              <a:t>2. Y is a prime attribute, i.e., each element of Y is part of some candidate key. </a:t>
            </a:r>
            <a:endParaRPr/>
          </a:p>
          <a:p>
            <a:pPr indent="0" lvl="0" marL="0" rtl="0" algn="l">
              <a:lnSpc>
                <a:spcPct val="90000"/>
              </a:lnSpc>
              <a:spcBef>
                <a:spcPts val="1000"/>
              </a:spcBef>
              <a:spcAft>
                <a:spcPts val="0"/>
              </a:spcAft>
              <a:buClr>
                <a:schemeClr val="lt1"/>
              </a:buClr>
              <a:buSzPts val="1800"/>
              <a:buNone/>
            </a:pPr>
            <a:r>
              <a:t/>
            </a:r>
            <a:endParaRPr b="1" sz="1800"/>
          </a:p>
          <a:p>
            <a:pPr indent="0" lvl="0" marL="0" rtl="0" algn="l">
              <a:lnSpc>
                <a:spcPct val="90000"/>
              </a:lnSpc>
              <a:spcBef>
                <a:spcPts val="1000"/>
              </a:spcBef>
              <a:spcAft>
                <a:spcPts val="0"/>
              </a:spcAft>
              <a:buClr>
                <a:srgbClr val="002060"/>
              </a:buClr>
              <a:buSzPts val="1800"/>
              <a:buNone/>
            </a:pPr>
            <a:r>
              <a:rPr b="1" lang="en-US" sz="1800">
                <a:solidFill>
                  <a:srgbClr val="002060"/>
                </a:solidFill>
              </a:rPr>
              <a:t>Example1</a:t>
            </a:r>
            <a:r>
              <a:rPr b="1" lang="en-US" sz="1800"/>
              <a:t>: EMPLOYEE_DETAIL Table</a:t>
            </a:r>
            <a:endParaRPr/>
          </a:p>
          <a:p>
            <a:pPr indent="0" lvl="0" marL="0" rtl="0" algn="l">
              <a:lnSpc>
                <a:spcPct val="90000"/>
              </a:lnSpc>
              <a:spcBef>
                <a:spcPts val="1000"/>
              </a:spcBef>
              <a:spcAft>
                <a:spcPts val="0"/>
              </a:spcAft>
              <a:buClr>
                <a:schemeClr val="lt1"/>
              </a:buClr>
              <a:buSzPts val="1800"/>
              <a:buNone/>
            </a:pPr>
            <a:r>
              <a:t/>
            </a:r>
            <a:endParaRPr b="1" sz="1800"/>
          </a:p>
          <a:p>
            <a:pPr indent="0" lvl="0" marL="0" rtl="0" algn="l">
              <a:lnSpc>
                <a:spcPct val="90000"/>
              </a:lnSpc>
              <a:spcBef>
                <a:spcPts val="1000"/>
              </a:spcBef>
              <a:spcAft>
                <a:spcPts val="0"/>
              </a:spcAft>
              <a:buClr>
                <a:srgbClr val="0C0C0C"/>
              </a:buClr>
              <a:buSzPts val="1800"/>
              <a:buNone/>
            </a:pPr>
            <a:r>
              <a:rPr b="1" lang="en-US" sz="1800">
                <a:solidFill>
                  <a:srgbClr val="0C0C0C"/>
                </a:solidFill>
              </a:rPr>
              <a:t>Super key in the table </a:t>
            </a:r>
            <a:endParaRPr/>
          </a:p>
          <a:p>
            <a:pPr indent="0" lvl="0" marL="0" rtl="0" algn="l">
              <a:lnSpc>
                <a:spcPct val="90000"/>
              </a:lnSpc>
              <a:spcBef>
                <a:spcPts val="1000"/>
              </a:spcBef>
              <a:spcAft>
                <a:spcPts val="0"/>
              </a:spcAft>
              <a:buClr>
                <a:schemeClr val="lt1"/>
              </a:buClr>
              <a:buSzPts val="1800"/>
              <a:buNone/>
            </a:pPr>
            <a:r>
              <a:rPr b="1" lang="en-US" sz="1800"/>
              <a:t>{EMP_ID}, {EMP_ID, EMP_NAME}, {EMP_ID, EMP_NAME, EMP_ZIP}....so on</a:t>
            </a:r>
            <a:endParaRPr/>
          </a:p>
          <a:p>
            <a:pPr indent="0" lvl="0" marL="0" rtl="0" algn="l">
              <a:lnSpc>
                <a:spcPct val="90000"/>
              </a:lnSpc>
              <a:spcBef>
                <a:spcPts val="1000"/>
              </a:spcBef>
              <a:spcAft>
                <a:spcPts val="0"/>
              </a:spcAft>
              <a:buClr>
                <a:srgbClr val="0C0C0C"/>
              </a:buClr>
              <a:buSzPts val="2000"/>
              <a:buNone/>
            </a:pPr>
            <a:r>
              <a:rPr b="1" lang="en-US" sz="2000">
                <a:solidFill>
                  <a:srgbClr val="0C0C0C"/>
                </a:solidFill>
              </a:rPr>
              <a:t>Candidate key: </a:t>
            </a:r>
            <a:endParaRPr/>
          </a:p>
          <a:p>
            <a:pPr indent="0" lvl="0" marL="0" rtl="0" algn="l">
              <a:lnSpc>
                <a:spcPct val="90000"/>
              </a:lnSpc>
              <a:spcBef>
                <a:spcPts val="1000"/>
              </a:spcBef>
              <a:spcAft>
                <a:spcPts val="0"/>
              </a:spcAft>
              <a:buClr>
                <a:schemeClr val="lt1"/>
              </a:buClr>
              <a:buSzPts val="1600"/>
              <a:buNone/>
            </a:pPr>
            <a:r>
              <a:rPr b="1" lang="en-US" sz="1600"/>
              <a:t>{EMP_ID}</a:t>
            </a:r>
            <a:endParaRPr/>
          </a:p>
          <a:p>
            <a:pPr indent="0" lvl="0" marL="0" rtl="0" algn="l">
              <a:lnSpc>
                <a:spcPct val="90000"/>
              </a:lnSpc>
              <a:spcBef>
                <a:spcPts val="1000"/>
              </a:spcBef>
              <a:spcAft>
                <a:spcPts val="0"/>
              </a:spcAft>
              <a:buClr>
                <a:schemeClr val="lt1"/>
              </a:buClr>
              <a:buSzPts val="2000"/>
              <a:buNone/>
            </a:pPr>
            <a:r>
              <a:t/>
            </a:r>
            <a:endParaRPr sz="2000"/>
          </a:p>
          <a:p>
            <a:pPr indent="0" lvl="0" marL="0" rtl="0" algn="l">
              <a:lnSpc>
                <a:spcPct val="90000"/>
              </a:lnSpc>
              <a:spcBef>
                <a:spcPts val="1000"/>
              </a:spcBef>
              <a:spcAft>
                <a:spcPts val="0"/>
              </a:spcAft>
              <a:buClr>
                <a:schemeClr val="lt1"/>
              </a:buClr>
              <a:buSzPts val="2000"/>
              <a:buNone/>
            </a:pPr>
            <a:r>
              <a:t/>
            </a:r>
            <a:endParaRPr sz="2000"/>
          </a:p>
          <a:p>
            <a:pPr indent="0" lvl="0" marL="0" rtl="0" algn="l">
              <a:lnSpc>
                <a:spcPct val="90000"/>
              </a:lnSpc>
              <a:spcBef>
                <a:spcPts val="1000"/>
              </a:spcBef>
              <a:spcAft>
                <a:spcPts val="0"/>
              </a:spcAft>
              <a:buClr>
                <a:schemeClr val="lt1"/>
              </a:buClr>
              <a:buSzPts val="1400"/>
              <a:buNone/>
            </a:pPr>
            <a:r>
              <a:t/>
            </a:r>
            <a:endParaRPr sz="1400"/>
          </a:p>
        </p:txBody>
      </p:sp>
      <p:pic>
        <p:nvPicPr>
          <p:cNvPr descr="Table&#10;&#10;Description automatically generated" id="553" name="Google Shape;553;p34"/>
          <p:cNvPicPr preferRelativeResize="0"/>
          <p:nvPr/>
        </p:nvPicPr>
        <p:blipFill rotWithShape="1">
          <a:blip r:embed="rId5">
            <a:alphaModFix/>
          </a:blip>
          <a:srcRect b="0" l="0" r="0" t="0"/>
          <a:stretch/>
        </p:blipFill>
        <p:spPr>
          <a:xfrm>
            <a:off x="5276090" y="2010530"/>
            <a:ext cx="6269479" cy="2836940"/>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554" name="Google Shape;554;p34"/>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0"/>
                                        </p:tgtEl>
                                        <p:attrNameLst>
                                          <p:attrName>style.visibility</p:attrName>
                                        </p:attrNameLst>
                                      </p:cBhvr>
                                      <p:to>
                                        <p:strVal val="visible"/>
                                      </p:to>
                                    </p:set>
                                    <p:anim calcmode="lin" valueType="num">
                                      <p:cBhvr additive="base">
                                        <p:cTn dur="500"/>
                                        <p:tgtEl>
                                          <p:spTgt spid="5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0" st="0"/>
                                            </p:txEl>
                                          </p:spTgt>
                                        </p:tgtEl>
                                        <p:attrNameLst>
                                          <p:attrName>style.visibility</p:attrName>
                                        </p:attrNameLst>
                                      </p:cBhvr>
                                      <p:to>
                                        <p:strVal val="visible"/>
                                      </p:to>
                                    </p:set>
                                    <p:animEffect filter="fade" transition="in">
                                      <p:cBhvr>
                                        <p:cTn dur="1000"/>
                                        <p:tgtEl>
                                          <p:spTgt spid="5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1" st="1"/>
                                            </p:txEl>
                                          </p:spTgt>
                                        </p:tgtEl>
                                        <p:attrNameLst>
                                          <p:attrName>style.visibility</p:attrName>
                                        </p:attrNameLst>
                                      </p:cBhvr>
                                      <p:to>
                                        <p:strVal val="visible"/>
                                      </p:to>
                                    </p:set>
                                    <p:animEffect filter="fade" transition="in">
                                      <p:cBhvr>
                                        <p:cTn dur="1000"/>
                                        <p:tgtEl>
                                          <p:spTgt spid="5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2" st="2"/>
                                            </p:txEl>
                                          </p:spTgt>
                                        </p:tgtEl>
                                        <p:attrNameLst>
                                          <p:attrName>style.visibility</p:attrName>
                                        </p:attrNameLst>
                                      </p:cBhvr>
                                      <p:to>
                                        <p:strVal val="visible"/>
                                      </p:to>
                                    </p:set>
                                    <p:animEffect filter="fade" transition="in">
                                      <p:cBhvr>
                                        <p:cTn dur="1000"/>
                                        <p:tgtEl>
                                          <p:spTgt spid="5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3" st="3"/>
                                            </p:txEl>
                                          </p:spTgt>
                                        </p:tgtEl>
                                        <p:attrNameLst>
                                          <p:attrName>style.visibility</p:attrName>
                                        </p:attrNameLst>
                                      </p:cBhvr>
                                      <p:to>
                                        <p:strVal val="visible"/>
                                      </p:to>
                                    </p:set>
                                    <p:animEffect filter="fade" transition="in">
                                      <p:cBhvr>
                                        <p:cTn dur="1000"/>
                                        <p:tgtEl>
                                          <p:spTgt spid="5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4" st="4"/>
                                            </p:txEl>
                                          </p:spTgt>
                                        </p:tgtEl>
                                        <p:attrNameLst>
                                          <p:attrName>style.visibility</p:attrName>
                                        </p:attrNameLst>
                                      </p:cBhvr>
                                      <p:to>
                                        <p:strVal val="visible"/>
                                      </p:to>
                                    </p:set>
                                    <p:animEffect filter="fade" transition="in">
                                      <p:cBhvr>
                                        <p:cTn dur="1000"/>
                                        <p:tgtEl>
                                          <p:spTgt spid="5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5" st="5"/>
                                            </p:txEl>
                                          </p:spTgt>
                                        </p:tgtEl>
                                        <p:attrNameLst>
                                          <p:attrName>style.visibility</p:attrName>
                                        </p:attrNameLst>
                                      </p:cBhvr>
                                      <p:to>
                                        <p:strVal val="visible"/>
                                      </p:to>
                                    </p:set>
                                    <p:animEffect filter="fade" transition="in">
                                      <p:cBhvr>
                                        <p:cTn dur="1000"/>
                                        <p:tgtEl>
                                          <p:spTgt spid="5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6" st="6"/>
                                            </p:txEl>
                                          </p:spTgt>
                                        </p:tgtEl>
                                        <p:attrNameLst>
                                          <p:attrName>style.visibility</p:attrName>
                                        </p:attrNameLst>
                                      </p:cBhvr>
                                      <p:to>
                                        <p:strVal val="visible"/>
                                      </p:to>
                                    </p:set>
                                    <p:animEffect filter="fade" transition="in">
                                      <p:cBhvr>
                                        <p:cTn dur="1000"/>
                                        <p:tgtEl>
                                          <p:spTgt spid="5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7" st="7"/>
                                            </p:txEl>
                                          </p:spTgt>
                                        </p:tgtEl>
                                        <p:attrNameLst>
                                          <p:attrName>style.visibility</p:attrName>
                                        </p:attrNameLst>
                                      </p:cBhvr>
                                      <p:to>
                                        <p:strVal val="visible"/>
                                      </p:to>
                                    </p:set>
                                    <p:animEffect filter="fade" transition="in">
                                      <p:cBhvr>
                                        <p:cTn dur="1000"/>
                                        <p:tgtEl>
                                          <p:spTgt spid="5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8" st="8"/>
                                            </p:txEl>
                                          </p:spTgt>
                                        </p:tgtEl>
                                        <p:attrNameLst>
                                          <p:attrName>style.visibility</p:attrName>
                                        </p:attrNameLst>
                                      </p:cBhvr>
                                      <p:to>
                                        <p:strVal val="visible"/>
                                      </p:to>
                                    </p:set>
                                    <p:animEffect filter="fade" transition="in">
                                      <p:cBhvr>
                                        <p:cTn dur="1000"/>
                                        <p:tgtEl>
                                          <p:spTgt spid="5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9" st="9"/>
                                            </p:txEl>
                                          </p:spTgt>
                                        </p:tgtEl>
                                        <p:attrNameLst>
                                          <p:attrName>style.visibility</p:attrName>
                                        </p:attrNameLst>
                                      </p:cBhvr>
                                      <p:to>
                                        <p:strVal val="visible"/>
                                      </p:to>
                                    </p:set>
                                    <p:animEffect filter="fade" transition="in">
                                      <p:cBhvr>
                                        <p:cTn dur="1000"/>
                                        <p:tgtEl>
                                          <p:spTgt spid="55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10" st="10"/>
                                            </p:txEl>
                                          </p:spTgt>
                                        </p:tgtEl>
                                        <p:attrNameLst>
                                          <p:attrName>style.visibility</p:attrName>
                                        </p:attrNameLst>
                                      </p:cBhvr>
                                      <p:to>
                                        <p:strVal val="visible"/>
                                      </p:to>
                                    </p:set>
                                    <p:animEffect filter="fade" transition="in">
                                      <p:cBhvr>
                                        <p:cTn dur="1000"/>
                                        <p:tgtEl>
                                          <p:spTgt spid="55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11" st="11"/>
                                            </p:txEl>
                                          </p:spTgt>
                                        </p:tgtEl>
                                        <p:attrNameLst>
                                          <p:attrName>style.visibility</p:attrName>
                                        </p:attrNameLst>
                                      </p:cBhvr>
                                      <p:to>
                                        <p:strVal val="visible"/>
                                      </p:to>
                                    </p:set>
                                    <p:animEffect filter="fade" transition="in">
                                      <p:cBhvr>
                                        <p:cTn dur="1000"/>
                                        <p:tgtEl>
                                          <p:spTgt spid="55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xEl>
                                              <p:pRg end="12" st="12"/>
                                            </p:txEl>
                                          </p:spTgt>
                                        </p:tgtEl>
                                        <p:attrNameLst>
                                          <p:attrName>style.visibility</p:attrName>
                                        </p:attrNameLst>
                                      </p:cBhvr>
                                      <p:to>
                                        <p:strVal val="visible"/>
                                      </p:to>
                                    </p:set>
                                    <p:animEffect filter="fade" transition="in">
                                      <p:cBhvr>
                                        <p:cTn dur="1000"/>
                                        <p:tgtEl>
                                          <p:spTgt spid="55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500"/>
                                        <p:tgtEl>
                                          <p:spTgt spid="5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560" name="Google Shape;560;p35"/>
          <p:cNvSpPr txBox="1"/>
          <p:nvPr>
            <p:ph idx="1" type="body"/>
          </p:nvPr>
        </p:nvSpPr>
        <p:spPr>
          <a:xfrm>
            <a:off x="680322" y="2336873"/>
            <a:ext cx="10700851" cy="418821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002060"/>
              </a:buClr>
              <a:buSzPts val="2400"/>
              <a:buChar char="•"/>
            </a:pPr>
            <a:r>
              <a:rPr b="1" lang="en-US">
                <a:solidFill>
                  <a:srgbClr val="002060"/>
                </a:solidFill>
              </a:rPr>
              <a:t>Non-prime attributes</a:t>
            </a:r>
            <a:r>
              <a:rPr b="1" lang="en-US"/>
              <a:t>: In the given table, all attributes except EMP_ID are nonprime. </a:t>
            </a:r>
            <a:endParaRPr/>
          </a:p>
          <a:p>
            <a:pPr indent="-76200" lvl="0" marL="228600" rtl="0" algn="just">
              <a:lnSpc>
                <a:spcPct val="90000"/>
              </a:lnSpc>
              <a:spcBef>
                <a:spcPts val="1000"/>
              </a:spcBef>
              <a:spcAft>
                <a:spcPts val="0"/>
              </a:spcAft>
              <a:buClr>
                <a:schemeClr val="lt1"/>
              </a:buClr>
              <a:buSzPts val="2400"/>
              <a:buNone/>
            </a:pPr>
            <a:r>
              <a:t/>
            </a:r>
            <a:endParaRPr b="1"/>
          </a:p>
          <a:p>
            <a:pPr indent="-228600" lvl="0" marL="228600" rtl="0" algn="just">
              <a:lnSpc>
                <a:spcPct val="90000"/>
              </a:lnSpc>
              <a:spcBef>
                <a:spcPts val="1000"/>
              </a:spcBef>
              <a:spcAft>
                <a:spcPts val="0"/>
              </a:spcAft>
              <a:buClr>
                <a:schemeClr val="lt1"/>
              </a:buClr>
              <a:buSzPts val="2400"/>
              <a:buChar char="•"/>
            </a:pPr>
            <a:r>
              <a:rPr b="1" lang="en-US"/>
              <a:t>Here, EMP_STATE &amp; EMP_CITY dependent on EMP_ZIP and EMP_ZIP dependent on EMP_ID. The non-prime attributes (EMP_STATE, EMP_CITY) are transitively dependent on the super key(EMP_ID). It violates the rule of the third normal form.</a:t>
            </a:r>
            <a:endParaRPr/>
          </a:p>
          <a:p>
            <a:pPr indent="-76200" lvl="0" marL="228600" rtl="0" algn="just">
              <a:lnSpc>
                <a:spcPct val="90000"/>
              </a:lnSpc>
              <a:spcBef>
                <a:spcPts val="1000"/>
              </a:spcBef>
              <a:spcAft>
                <a:spcPts val="0"/>
              </a:spcAft>
              <a:buClr>
                <a:schemeClr val="lt1"/>
              </a:buClr>
              <a:buSzPts val="2400"/>
              <a:buNone/>
            </a:pPr>
            <a:r>
              <a:t/>
            </a:r>
            <a:endParaRPr b="1"/>
          </a:p>
          <a:p>
            <a:pPr indent="-228600" lvl="0" marL="228600" rtl="0" algn="just">
              <a:lnSpc>
                <a:spcPct val="90000"/>
              </a:lnSpc>
              <a:spcBef>
                <a:spcPts val="1000"/>
              </a:spcBef>
              <a:spcAft>
                <a:spcPts val="0"/>
              </a:spcAft>
              <a:buClr>
                <a:schemeClr val="lt1"/>
              </a:buClr>
              <a:buSzPts val="2400"/>
              <a:buChar char="•"/>
            </a:pPr>
            <a:r>
              <a:rPr b="1" lang="en-US"/>
              <a:t>That's why we need to move the EMP_CITY and EMP_STATE to the new table, with EMP_ZIP as a Primary key.</a:t>
            </a:r>
            <a:endParaRPr b="1"/>
          </a:p>
        </p:txBody>
      </p:sp>
      <p:pic>
        <p:nvPicPr>
          <p:cNvPr descr="Logo&#10;&#10;Description automatically generated" id="561" name="Google Shape;561;p35"/>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500"/>
                                        <p:tgtEl>
                                          <p:spTgt spid="5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0" st="0"/>
                                            </p:txEl>
                                          </p:spTgt>
                                        </p:tgtEl>
                                        <p:attrNameLst>
                                          <p:attrName>style.visibility</p:attrName>
                                        </p:attrNameLst>
                                      </p:cBhvr>
                                      <p:to>
                                        <p:strVal val="visible"/>
                                      </p:to>
                                    </p:set>
                                    <p:animEffect filter="fade" transition="in">
                                      <p:cBhvr>
                                        <p:cTn dur="1000"/>
                                        <p:tgtEl>
                                          <p:spTgt spid="5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1" st="1"/>
                                            </p:txEl>
                                          </p:spTgt>
                                        </p:tgtEl>
                                        <p:attrNameLst>
                                          <p:attrName>style.visibility</p:attrName>
                                        </p:attrNameLst>
                                      </p:cBhvr>
                                      <p:to>
                                        <p:strVal val="visible"/>
                                      </p:to>
                                    </p:set>
                                    <p:animEffect filter="fade" transition="in">
                                      <p:cBhvr>
                                        <p:cTn dur="1000"/>
                                        <p:tgtEl>
                                          <p:spTgt spid="5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2" st="2"/>
                                            </p:txEl>
                                          </p:spTgt>
                                        </p:tgtEl>
                                        <p:attrNameLst>
                                          <p:attrName>style.visibility</p:attrName>
                                        </p:attrNameLst>
                                      </p:cBhvr>
                                      <p:to>
                                        <p:strVal val="visible"/>
                                      </p:to>
                                    </p:set>
                                    <p:animEffect filter="fade" transition="in">
                                      <p:cBhvr>
                                        <p:cTn dur="1000"/>
                                        <p:tgtEl>
                                          <p:spTgt spid="5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3" st="3"/>
                                            </p:txEl>
                                          </p:spTgt>
                                        </p:tgtEl>
                                        <p:attrNameLst>
                                          <p:attrName>style.visibility</p:attrName>
                                        </p:attrNameLst>
                                      </p:cBhvr>
                                      <p:to>
                                        <p:strVal val="visible"/>
                                      </p:to>
                                    </p:set>
                                    <p:animEffect filter="fade" transition="in">
                                      <p:cBhvr>
                                        <p:cTn dur="1000"/>
                                        <p:tgtEl>
                                          <p:spTgt spid="5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xEl>
                                              <p:pRg end="4" st="4"/>
                                            </p:txEl>
                                          </p:spTgt>
                                        </p:tgtEl>
                                        <p:attrNameLst>
                                          <p:attrName>style.visibility</p:attrName>
                                        </p:attrNameLst>
                                      </p:cBhvr>
                                      <p:to>
                                        <p:strVal val="visible"/>
                                      </p:to>
                                    </p:set>
                                    <p:animEffect filter="fade" transition="in">
                                      <p:cBhvr>
                                        <p:cTn dur="1000"/>
                                        <p:tgtEl>
                                          <p:spTgt spid="56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pic>
        <p:nvPicPr>
          <p:cNvPr descr="Table&#10;&#10;Description automatically generated" id="567" name="Google Shape;567;p36"/>
          <p:cNvPicPr preferRelativeResize="0"/>
          <p:nvPr>
            <p:ph idx="1" type="body"/>
          </p:nvPr>
        </p:nvPicPr>
        <p:blipFill rotWithShape="1">
          <a:blip r:embed="rId3">
            <a:alphaModFix/>
          </a:blip>
          <a:srcRect b="0" l="0" r="0" t="0"/>
          <a:stretch/>
        </p:blipFill>
        <p:spPr>
          <a:xfrm>
            <a:off x="556970" y="2560154"/>
            <a:ext cx="5204911" cy="3231045"/>
          </a:xfrm>
          <a:prstGeom prst="rect">
            <a:avLst/>
          </a:prstGeom>
          <a:noFill/>
          <a:ln>
            <a:noFill/>
          </a:ln>
        </p:spPr>
      </p:pic>
      <p:pic>
        <p:nvPicPr>
          <p:cNvPr descr="Table&#10;&#10;Description automatically generated" id="568" name="Google Shape;568;p36"/>
          <p:cNvPicPr preferRelativeResize="0"/>
          <p:nvPr/>
        </p:nvPicPr>
        <p:blipFill rotWithShape="1">
          <a:blip r:embed="rId4">
            <a:alphaModFix/>
          </a:blip>
          <a:srcRect b="0" l="0" r="0" t="0"/>
          <a:stretch/>
        </p:blipFill>
        <p:spPr>
          <a:xfrm>
            <a:off x="6096000" y="2583017"/>
            <a:ext cx="5387807" cy="3208182"/>
          </a:xfrm>
          <a:prstGeom prst="rect">
            <a:avLst/>
          </a:prstGeom>
          <a:noFill/>
          <a:ln>
            <a:noFill/>
          </a:ln>
        </p:spPr>
      </p:pic>
      <p:pic>
        <p:nvPicPr>
          <p:cNvPr descr="Logo&#10;&#10;Description automatically generated" id="569" name="Google Shape;569;p36"/>
          <p:cNvPicPr preferRelativeResize="0"/>
          <p:nvPr/>
        </p:nvPicPr>
        <p:blipFill rotWithShape="1">
          <a:blip r:embed="rId5">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500"/>
                                        <p:tgtEl>
                                          <p:spTgt spid="5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573" name="Shape 573"/>
        <p:cNvGrpSpPr/>
        <p:nvPr/>
      </p:nvGrpSpPr>
      <p:grpSpPr>
        <a:xfrm>
          <a:off x="0" y="0"/>
          <a:ext cx="0" cy="0"/>
          <a:chOff x="0" y="0"/>
          <a:chExt cx="0" cy="0"/>
        </a:xfrm>
      </p:grpSpPr>
      <p:sp>
        <p:nvSpPr>
          <p:cNvPr id="574" name="Google Shape;574;p3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EXAMPLE 2.</a:t>
            </a:r>
            <a:endParaRPr b="1" sz="4000"/>
          </a:p>
        </p:txBody>
      </p:sp>
      <p:sp>
        <p:nvSpPr>
          <p:cNvPr id="575" name="Google Shape;575;p37"/>
          <p:cNvSpPr txBox="1"/>
          <p:nvPr>
            <p:ph idx="1" type="body"/>
          </p:nvPr>
        </p:nvSpPr>
        <p:spPr>
          <a:xfrm>
            <a:off x="363984" y="2263806"/>
            <a:ext cx="5069150" cy="4350057"/>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i="0" lang="en-US" sz="2000"/>
              <a:t>Student table that has student id, student name, subject id, subject name, and address of the student as its columns.</a:t>
            </a:r>
            <a:endParaRPr/>
          </a:p>
          <a:p>
            <a:pPr indent="-101600" lvl="0" marL="228600" rtl="0" algn="just">
              <a:lnSpc>
                <a:spcPct val="90000"/>
              </a:lnSpc>
              <a:spcBef>
                <a:spcPts val="1000"/>
              </a:spcBef>
              <a:spcAft>
                <a:spcPts val="0"/>
              </a:spcAft>
              <a:buClr>
                <a:schemeClr val="lt1"/>
              </a:buClr>
              <a:buSzPts val="2000"/>
              <a:buNone/>
            </a:pPr>
            <a:r>
              <a:t/>
            </a:r>
            <a:endParaRPr b="1" i="0" sz="2000"/>
          </a:p>
          <a:p>
            <a:pPr indent="-228600" lvl="0" marL="228600" rtl="0" algn="just">
              <a:lnSpc>
                <a:spcPct val="90000"/>
              </a:lnSpc>
              <a:spcBef>
                <a:spcPts val="1000"/>
              </a:spcBef>
              <a:spcAft>
                <a:spcPts val="0"/>
              </a:spcAft>
              <a:buClr>
                <a:schemeClr val="lt1"/>
              </a:buClr>
              <a:buSzPts val="2000"/>
              <a:buChar char="•"/>
            </a:pPr>
            <a:r>
              <a:rPr b="1" lang="en-US" sz="2000"/>
              <a:t>S</a:t>
            </a:r>
            <a:r>
              <a:rPr b="1" i="0" lang="en-US" sz="2000"/>
              <a:t>tudent table, stu_id determines subid, and subid determines sub. Therefore, stu_id determines sub via subid. This implies that the table possesses a transitive functional dependency, and it does not fulfill the third normal form criteria.</a:t>
            </a:r>
            <a:br>
              <a:rPr lang="en-US" sz="1800"/>
            </a:br>
            <a:endParaRPr sz="1800"/>
          </a:p>
        </p:txBody>
      </p:sp>
      <p:pic>
        <p:nvPicPr>
          <p:cNvPr descr="Graphical user interface&#10;&#10;Description automatically generated" id="576" name="Google Shape;576;p37"/>
          <p:cNvPicPr preferRelativeResize="0"/>
          <p:nvPr/>
        </p:nvPicPr>
        <p:blipFill rotWithShape="1">
          <a:blip r:embed="rId3">
            <a:alphaModFix/>
          </a:blip>
          <a:srcRect b="0" l="0" r="0" t="0"/>
          <a:stretch/>
        </p:blipFill>
        <p:spPr>
          <a:xfrm>
            <a:off x="5810981" y="3007360"/>
            <a:ext cx="5880910" cy="2016475"/>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577" name="Google Shape;577;p37"/>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anim calcmode="lin" valueType="num">
                                      <p:cBhvr additive="base">
                                        <p:cTn dur="500"/>
                                        <p:tgtEl>
                                          <p:spTgt spid="57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5">
                                            <p:txEl>
                                              <p:pRg end="1" st="1"/>
                                            </p:txEl>
                                          </p:spTgt>
                                        </p:tgtEl>
                                        <p:attrNameLst>
                                          <p:attrName>style.visibility</p:attrName>
                                        </p:attrNameLst>
                                      </p:cBhvr>
                                      <p:to>
                                        <p:strVal val="visible"/>
                                      </p:to>
                                    </p:set>
                                    <p:anim calcmode="lin" valueType="num">
                                      <p:cBhvr additive="base">
                                        <p:cTn dur="500"/>
                                        <p:tgtEl>
                                          <p:spTgt spid="57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5">
                                            <p:txEl>
                                              <p:pRg end="2" st="2"/>
                                            </p:txEl>
                                          </p:spTgt>
                                        </p:tgtEl>
                                        <p:attrNameLst>
                                          <p:attrName>style.visibility</p:attrName>
                                        </p:attrNameLst>
                                      </p:cBhvr>
                                      <p:to>
                                        <p:strVal val="visible"/>
                                      </p:to>
                                    </p:set>
                                    <p:anim calcmode="lin" valueType="num">
                                      <p:cBhvr additive="base">
                                        <p:cTn dur="500"/>
                                        <p:tgtEl>
                                          <p:spTgt spid="57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581" name="Shape 581"/>
        <p:cNvGrpSpPr/>
        <p:nvPr/>
      </p:nvGrpSpPr>
      <p:grpSpPr>
        <a:xfrm>
          <a:off x="0" y="0"/>
          <a:ext cx="0" cy="0"/>
          <a:chOff x="0" y="0"/>
          <a:chExt cx="0" cy="0"/>
        </a:xfrm>
      </p:grpSpPr>
      <p:sp>
        <p:nvSpPr>
          <p:cNvPr id="582" name="Google Shape;582;p38"/>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583" name="Google Shape;583;p38"/>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584" name="Google Shape;584;p38"/>
          <p:cNvSpPr/>
          <p:nvPr/>
        </p:nvSpPr>
        <p:spPr>
          <a:xfrm>
            <a:off x="2" y="609600"/>
            <a:ext cx="4959094"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txBox="1"/>
          <p:nvPr>
            <p:ph type="title"/>
          </p:nvPr>
        </p:nvSpPr>
        <p:spPr>
          <a:xfrm>
            <a:off x="680321" y="753228"/>
            <a:ext cx="4136123"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pic>
        <p:nvPicPr>
          <p:cNvPr id="586" name="Google Shape;586;p38"/>
          <p:cNvPicPr preferRelativeResize="0"/>
          <p:nvPr/>
        </p:nvPicPr>
        <p:blipFill rotWithShape="1">
          <a:blip r:embed="rId4">
            <a:alphaModFix/>
          </a:blip>
          <a:srcRect b="0" l="0" r="0" t="0"/>
          <a:stretch/>
        </p:blipFill>
        <p:spPr>
          <a:xfrm>
            <a:off x="2" y="1970241"/>
            <a:ext cx="4956048" cy="199787"/>
          </a:xfrm>
          <a:prstGeom prst="rect">
            <a:avLst/>
          </a:prstGeom>
          <a:noFill/>
          <a:ln>
            <a:noFill/>
          </a:ln>
        </p:spPr>
      </p:pic>
      <p:sp>
        <p:nvSpPr>
          <p:cNvPr id="587" name="Google Shape;587;p38"/>
          <p:cNvSpPr txBox="1"/>
          <p:nvPr>
            <p:ph idx="1" type="body"/>
          </p:nvPr>
        </p:nvSpPr>
        <p:spPr>
          <a:xfrm>
            <a:off x="301841" y="2121426"/>
            <a:ext cx="4820575" cy="398334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i="0" lang="en-US" sz="2000"/>
              <a:t>Now to change the table to the third normal form, you need to divide the table as shown.</a:t>
            </a:r>
            <a:endParaRPr/>
          </a:p>
          <a:p>
            <a:pPr indent="-101600" lvl="0" marL="228600" rtl="0" algn="just">
              <a:lnSpc>
                <a:spcPct val="90000"/>
              </a:lnSpc>
              <a:spcBef>
                <a:spcPts val="1000"/>
              </a:spcBef>
              <a:spcAft>
                <a:spcPts val="0"/>
              </a:spcAft>
              <a:buClr>
                <a:schemeClr val="lt1"/>
              </a:buClr>
              <a:buSzPts val="2000"/>
              <a:buNone/>
            </a:pPr>
            <a:r>
              <a:t/>
            </a:r>
            <a:endParaRPr b="1" sz="2000"/>
          </a:p>
          <a:p>
            <a:pPr indent="-228600" lvl="0" marL="228600" rtl="0" algn="just">
              <a:lnSpc>
                <a:spcPct val="90000"/>
              </a:lnSpc>
              <a:spcBef>
                <a:spcPts val="1000"/>
              </a:spcBef>
              <a:spcAft>
                <a:spcPts val="0"/>
              </a:spcAft>
              <a:buClr>
                <a:schemeClr val="lt1"/>
              </a:buClr>
              <a:buSzPts val="2000"/>
              <a:buChar char="•"/>
            </a:pPr>
            <a:r>
              <a:rPr b="1" i="0" lang="en-US" sz="2000"/>
              <a:t>As you can see in both tables, all the non-key attributes are now fully functional, dependent only on the primary key. In the first table, column names, subid, and addresses only depend on stu_id. In the second table, the sub only depends on subid.</a:t>
            </a:r>
            <a:endParaRPr/>
          </a:p>
          <a:p>
            <a:pPr indent="-114300" lvl="0" marL="228600" rtl="0" algn="l">
              <a:lnSpc>
                <a:spcPct val="90000"/>
              </a:lnSpc>
              <a:spcBef>
                <a:spcPts val="1000"/>
              </a:spcBef>
              <a:spcAft>
                <a:spcPts val="0"/>
              </a:spcAft>
              <a:buClr>
                <a:schemeClr val="lt1"/>
              </a:buClr>
              <a:buSzPts val="1800"/>
              <a:buNone/>
            </a:pPr>
            <a:r>
              <a:t/>
            </a:r>
            <a:endParaRPr b="1" sz="1800"/>
          </a:p>
        </p:txBody>
      </p:sp>
      <p:pic>
        <p:nvPicPr>
          <p:cNvPr descr="Graphical user interface, table&#10;&#10;Description automatically generated" id="588" name="Google Shape;588;p38"/>
          <p:cNvPicPr preferRelativeResize="0"/>
          <p:nvPr/>
        </p:nvPicPr>
        <p:blipFill rotWithShape="1">
          <a:blip r:embed="rId5">
            <a:alphaModFix/>
          </a:blip>
          <a:srcRect b="0" l="0" r="0" t="0"/>
          <a:stretch/>
        </p:blipFill>
        <p:spPr>
          <a:xfrm>
            <a:off x="5496763" y="1813821"/>
            <a:ext cx="6577761" cy="3501129"/>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589" name="Google Shape;589;p38"/>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0" st="0"/>
                                            </p:txEl>
                                          </p:spTgt>
                                        </p:tgtEl>
                                        <p:attrNameLst>
                                          <p:attrName>style.visibility</p:attrName>
                                        </p:attrNameLst>
                                      </p:cBhvr>
                                      <p:to>
                                        <p:strVal val="visible"/>
                                      </p:to>
                                    </p:set>
                                    <p:animEffect filter="fade" transition="in">
                                      <p:cBhvr>
                                        <p:cTn dur="1000"/>
                                        <p:tgtEl>
                                          <p:spTgt spid="5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1" st="1"/>
                                            </p:txEl>
                                          </p:spTgt>
                                        </p:tgtEl>
                                        <p:attrNameLst>
                                          <p:attrName>style.visibility</p:attrName>
                                        </p:attrNameLst>
                                      </p:cBhvr>
                                      <p:to>
                                        <p:strVal val="visible"/>
                                      </p:to>
                                    </p:set>
                                    <p:animEffect filter="fade" transition="in">
                                      <p:cBhvr>
                                        <p:cTn dur="1000"/>
                                        <p:tgtEl>
                                          <p:spTgt spid="5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2" st="2"/>
                                            </p:txEl>
                                          </p:spTgt>
                                        </p:tgtEl>
                                        <p:attrNameLst>
                                          <p:attrName>style.visibility</p:attrName>
                                        </p:attrNameLst>
                                      </p:cBhvr>
                                      <p:to>
                                        <p:strVal val="visible"/>
                                      </p:to>
                                    </p:set>
                                    <p:animEffect filter="fade" transition="in">
                                      <p:cBhvr>
                                        <p:cTn dur="1000"/>
                                        <p:tgtEl>
                                          <p:spTgt spid="5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7">
                                            <p:txEl>
                                              <p:pRg end="3" st="3"/>
                                            </p:txEl>
                                          </p:spTgt>
                                        </p:tgtEl>
                                        <p:attrNameLst>
                                          <p:attrName>style.visibility</p:attrName>
                                        </p:attrNameLst>
                                      </p:cBhvr>
                                      <p:to>
                                        <p:strVal val="visible"/>
                                      </p:to>
                                    </p:set>
                                    <p:animEffect filter="fade" transition="in">
                                      <p:cBhvr>
                                        <p:cTn dur="1000"/>
                                        <p:tgtEl>
                                          <p:spTgt spid="5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Boyce Codd Normal Form (BCNF)</a:t>
            </a:r>
            <a:endParaRPr/>
          </a:p>
        </p:txBody>
      </p:sp>
      <p:sp>
        <p:nvSpPr>
          <p:cNvPr id="595" name="Google Shape;595;p39"/>
          <p:cNvSpPr txBox="1"/>
          <p:nvPr>
            <p:ph idx="1" type="body"/>
          </p:nvPr>
        </p:nvSpPr>
        <p:spPr>
          <a:xfrm>
            <a:off x="680321" y="2336873"/>
            <a:ext cx="10541054" cy="425035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400"/>
              <a:buChar char="•"/>
            </a:pPr>
            <a:r>
              <a:rPr b="1" lang="en-US"/>
              <a:t>BCNF is the advanced version of 3NF. </a:t>
            </a:r>
            <a:endParaRPr/>
          </a:p>
          <a:p>
            <a:pPr indent="-76200" lvl="0" marL="228600" rtl="0" algn="just">
              <a:lnSpc>
                <a:spcPct val="90000"/>
              </a:lnSpc>
              <a:spcBef>
                <a:spcPts val="1000"/>
              </a:spcBef>
              <a:spcAft>
                <a:spcPts val="0"/>
              </a:spcAft>
              <a:buClr>
                <a:schemeClr val="lt1"/>
              </a:buClr>
              <a:buSzPts val="2400"/>
              <a:buNone/>
            </a:pPr>
            <a:r>
              <a:t/>
            </a:r>
            <a:endParaRPr b="1"/>
          </a:p>
          <a:p>
            <a:pPr indent="-228600" lvl="0" marL="228600" rtl="0" algn="just">
              <a:lnSpc>
                <a:spcPct val="90000"/>
              </a:lnSpc>
              <a:spcBef>
                <a:spcPts val="1000"/>
              </a:spcBef>
              <a:spcAft>
                <a:spcPts val="0"/>
              </a:spcAft>
              <a:buClr>
                <a:schemeClr val="lt1"/>
              </a:buClr>
              <a:buSzPts val="2400"/>
              <a:buChar char="•"/>
            </a:pPr>
            <a:r>
              <a:rPr b="1" lang="en-US"/>
              <a:t>It is stricter than 3NF. </a:t>
            </a:r>
            <a:endParaRPr/>
          </a:p>
          <a:p>
            <a:pPr indent="-76200" lvl="0" marL="228600" rtl="0" algn="just">
              <a:lnSpc>
                <a:spcPct val="90000"/>
              </a:lnSpc>
              <a:spcBef>
                <a:spcPts val="1000"/>
              </a:spcBef>
              <a:spcAft>
                <a:spcPts val="0"/>
              </a:spcAft>
              <a:buClr>
                <a:schemeClr val="lt1"/>
              </a:buClr>
              <a:buSzPts val="2400"/>
              <a:buNone/>
            </a:pPr>
            <a:r>
              <a:t/>
            </a:r>
            <a:endParaRPr b="1"/>
          </a:p>
          <a:p>
            <a:pPr indent="-228600" lvl="0" marL="228600" rtl="0" algn="just">
              <a:lnSpc>
                <a:spcPct val="90000"/>
              </a:lnSpc>
              <a:spcBef>
                <a:spcPts val="1000"/>
              </a:spcBef>
              <a:spcAft>
                <a:spcPts val="0"/>
              </a:spcAft>
              <a:buClr>
                <a:schemeClr val="lt1"/>
              </a:buClr>
              <a:buSzPts val="2400"/>
              <a:buChar char="•"/>
            </a:pPr>
            <a:r>
              <a:rPr b="1" lang="en-US"/>
              <a:t> A table is in BCNF if every functional dependency X → Y, X is the super key of the table.</a:t>
            </a:r>
            <a:endParaRPr/>
          </a:p>
          <a:p>
            <a:pPr indent="-76200" lvl="0" marL="228600" rtl="0" algn="just">
              <a:lnSpc>
                <a:spcPct val="90000"/>
              </a:lnSpc>
              <a:spcBef>
                <a:spcPts val="1000"/>
              </a:spcBef>
              <a:spcAft>
                <a:spcPts val="0"/>
              </a:spcAft>
              <a:buClr>
                <a:schemeClr val="lt1"/>
              </a:buClr>
              <a:buSzPts val="2400"/>
              <a:buNone/>
            </a:pPr>
            <a:r>
              <a:t/>
            </a:r>
            <a:endParaRPr b="1"/>
          </a:p>
          <a:p>
            <a:pPr indent="-228600" lvl="0" marL="228600" rtl="0" algn="just">
              <a:lnSpc>
                <a:spcPct val="90000"/>
              </a:lnSpc>
              <a:spcBef>
                <a:spcPts val="1000"/>
              </a:spcBef>
              <a:spcAft>
                <a:spcPts val="0"/>
              </a:spcAft>
              <a:buClr>
                <a:schemeClr val="lt1"/>
              </a:buClr>
              <a:buSzPts val="2400"/>
              <a:buChar char="•"/>
            </a:pPr>
            <a:r>
              <a:rPr b="1" lang="en-US"/>
              <a:t> For BCNF, the table should be in 3NF, and for every FD, LHS is super key.</a:t>
            </a:r>
            <a:endParaRPr b="1"/>
          </a:p>
        </p:txBody>
      </p:sp>
      <p:pic>
        <p:nvPicPr>
          <p:cNvPr descr="Logo&#10;&#10;Description automatically generated" id="596" name="Google Shape;596;p39"/>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0" st="0"/>
                                            </p:txEl>
                                          </p:spTgt>
                                        </p:tgtEl>
                                        <p:attrNameLst>
                                          <p:attrName>style.visibility</p:attrName>
                                        </p:attrNameLst>
                                      </p:cBhvr>
                                      <p:to>
                                        <p:strVal val="visible"/>
                                      </p:to>
                                    </p:set>
                                    <p:animEffect filter="fade" transition="in">
                                      <p:cBhvr>
                                        <p:cTn dur="1000"/>
                                        <p:tgtEl>
                                          <p:spTgt spid="5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1" st="1"/>
                                            </p:txEl>
                                          </p:spTgt>
                                        </p:tgtEl>
                                        <p:attrNameLst>
                                          <p:attrName>style.visibility</p:attrName>
                                        </p:attrNameLst>
                                      </p:cBhvr>
                                      <p:to>
                                        <p:strVal val="visible"/>
                                      </p:to>
                                    </p:set>
                                    <p:animEffect filter="fade" transition="in">
                                      <p:cBhvr>
                                        <p:cTn dur="1000"/>
                                        <p:tgtEl>
                                          <p:spTgt spid="5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2" st="2"/>
                                            </p:txEl>
                                          </p:spTgt>
                                        </p:tgtEl>
                                        <p:attrNameLst>
                                          <p:attrName>style.visibility</p:attrName>
                                        </p:attrNameLst>
                                      </p:cBhvr>
                                      <p:to>
                                        <p:strVal val="visible"/>
                                      </p:to>
                                    </p:set>
                                    <p:animEffect filter="fade" transition="in">
                                      <p:cBhvr>
                                        <p:cTn dur="1000"/>
                                        <p:tgtEl>
                                          <p:spTgt spid="5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3" st="3"/>
                                            </p:txEl>
                                          </p:spTgt>
                                        </p:tgtEl>
                                        <p:attrNameLst>
                                          <p:attrName>style.visibility</p:attrName>
                                        </p:attrNameLst>
                                      </p:cBhvr>
                                      <p:to>
                                        <p:strVal val="visible"/>
                                      </p:to>
                                    </p:set>
                                    <p:animEffect filter="fade" transition="in">
                                      <p:cBhvr>
                                        <p:cTn dur="1000"/>
                                        <p:tgtEl>
                                          <p:spTgt spid="5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4" st="4"/>
                                            </p:txEl>
                                          </p:spTgt>
                                        </p:tgtEl>
                                        <p:attrNameLst>
                                          <p:attrName>style.visibility</p:attrName>
                                        </p:attrNameLst>
                                      </p:cBhvr>
                                      <p:to>
                                        <p:strVal val="visible"/>
                                      </p:to>
                                    </p:set>
                                    <p:animEffect filter="fade" transition="in">
                                      <p:cBhvr>
                                        <p:cTn dur="1000"/>
                                        <p:tgtEl>
                                          <p:spTgt spid="5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5" st="5"/>
                                            </p:txEl>
                                          </p:spTgt>
                                        </p:tgtEl>
                                        <p:attrNameLst>
                                          <p:attrName>style.visibility</p:attrName>
                                        </p:attrNameLst>
                                      </p:cBhvr>
                                      <p:to>
                                        <p:strVal val="visible"/>
                                      </p:to>
                                    </p:set>
                                    <p:animEffect filter="fade" transition="in">
                                      <p:cBhvr>
                                        <p:cTn dur="1000"/>
                                        <p:tgtEl>
                                          <p:spTgt spid="5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xEl>
                                              <p:pRg end="6" st="6"/>
                                            </p:txEl>
                                          </p:spTgt>
                                        </p:tgtEl>
                                        <p:attrNameLst>
                                          <p:attrName>style.visibility</p:attrName>
                                        </p:attrNameLst>
                                      </p:cBhvr>
                                      <p:to>
                                        <p:strVal val="visible"/>
                                      </p:to>
                                    </p:set>
                                    <p:animEffect filter="fade" transition="in">
                                      <p:cBhvr>
                                        <p:cTn dur="1000"/>
                                        <p:tgtEl>
                                          <p:spTgt spid="59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i="0" lang="en-US" sz="4000">
                <a:latin typeface="Trebuchet MS"/>
                <a:ea typeface="Trebuchet MS"/>
                <a:cs typeface="Trebuchet MS"/>
                <a:sym typeface="Trebuchet MS"/>
              </a:rPr>
              <a:t>What is a KEY in SQL?</a:t>
            </a:r>
            <a:endParaRPr sz="4000">
              <a:latin typeface="Trebuchet MS"/>
              <a:ea typeface="Trebuchet MS"/>
              <a:cs typeface="Trebuchet MS"/>
              <a:sym typeface="Trebuchet MS"/>
            </a:endParaRPr>
          </a:p>
        </p:txBody>
      </p:sp>
      <p:sp>
        <p:nvSpPr>
          <p:cNvPr id="244" name="Google Shape;244;p4"/>
          <p:cNvSpPr txBox="1"/>
          <p:nvPr>
            <p:ph idx="1" type="body"/>
          </p:nvPr>
        </p:nvSpPr>
        <p:spPr>
          <a:xfrm>
            <a:off x="680321" y="2050742"/>
            <a:ext cx="10700852" cy="4807258"/>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rgbClr val="F2F2F2"/>
              </a:buClr>
              <a:buSzPts val="2000"/>
              <a:buChar char="•"/>
            </a:pPr>
            <a:r>
              <a:rPr b="1" i="0" lang="en-US" sz="2000">
                <a:solidFill>
                  <a:srgbClr val="F2F2F2"/>
                </a:solidFill>
              </a:rPr>
              <a:t>Key is a value used to identify the data in records differently. </a:t>
            </a:r>
            <a:endParaRPr/>
          </a:p>
          <a:p>
            <a:pPr indent="-101600" lvl="0" marL="228600" rtl="0" algn="just">
              <a:lnSpc>
                <a:spcPct val="90000"/>
              </a:lnSpc>
              <a:spcBef>
                <a:spcPts val="1000"/>
              </a:spcBef>
              <a:spcAft>
                <a:spcPts val="0"/>
              </a:spcAft>
              <a:buClr>
                <a:schemeClr val="lt1"/>
              </a:buClr>
              <a:buSzPts val="2000"/>
              <a:buNone/>
            </a:pPr>
            <a:r>
              <a:t/>
            </a:r>
            <a:endParaRPr b="1" i="0" sz="2000">
              <a:solidFill>
                <a:srgbClr val="F2F2F2"/>
              </a:solidFill>
            </a:endParaRPr>
          </a:p>
          <a:p>
            <a:pPr indent="-228600" lvl="0" marL="228600" rtl="0" algn="just">
              <a:lnSpc>
                <a:spcPct val="90000"/>
              </a:lnSpc>
              <a:spcBef>
                <a:spcPts val="1000"/>
              </a:spcBef>
              <a:spcAft>
                <a:spcPts val="0"/>
              </a:spcAft>
              <a:buClr>
                <a:srgbClr val="F2F2F2"/>
              </a:buClr>
              <a:buSzPts val="2000"/>
              <a:buChar char="•"/>
            </a:pPr>
            <a:r>
              <a:rPr b="1" i="0" lang="en-US" sz="2000">
                <a:solidFill>
                  <a:srgbClr val="F2F2F2"/>
                </a:solidFill>
              </a:rPr>
              <a:t>SQL key is beneficial when there are various columns in the table, and we need to identify a single or group of columns. </a:t>
            </a:r>
            <a:endParaRPr/>
          </a:p>
          <a:p>
            <a:pPr indent="-101600" lvl="0" marL="228600" rtl="0" algn="just">
              <a:lnSpc>
                <a:spcPct val="90000"/>
              </a:lnSpc>
              <a:spcBef>
                <a:spcPts val="1000"/>
              </a:spcBef>
              <a:spcAft>
                <a:spcPts val="0"/>
              </a:spcAft>
              <a:buClr>
                <a:schemeClr val="lt1"/>
              </a:buClr>
              <a:buSzPts val="2000"/>
              <a:buNone/>
            </a:pPr>
            <a:r>
              <a:t/>
            </a:r>
            <a:endParaRPr b="1" i="0" sz="2000">
              <a:solidFill>
                <a:srgbClr val="F2F2F2"/>
              </a:solidFill>
            </a:endParaRPr>
          </a:p>
          <a:p>
            <a:pPr indent="-228600" lvl="0" marL="228600" rtl="0" algn="just">
              <a:lnSpc>
                <a:spcPct val="90000"/>
              </a:lnSpc>
              <a:spcBef>
                <a:spcPts val="1000"/>
              </a:spcBef>
              <a:spcAft>
                <a:spcPts val="0"/>
              </a:spcAft>
              <a:buClr>
                <a:srgbClr val="F2F2F2"/>
              </a:buClr>
              <a:buSzPts val="2000"/>
              <a:buChar char="•"/>
            </a:pPr>
            <a:r>
              <a:rPr b="1" i="0" lang="en-US" sz="2000">
                <a:solidFill>
                  <a:srgbClr val="F2F2F2"/>
                </a:solidFill>
              </a:rPr>
              <a:t>SQL KEY helps identify the column </a:t>
            </a:r>
            <a:r>
              <a:rPr b="1" lang="en-US" sz="2000">
                <a:solidFill>
                  <a:srgbClr val="F2F2F2"/>
                </a:solidFill>
              </a:rPr>
              <a:t>that </a:t>
            </a:r>
            <a:r>
              <a:rPr b="1" i="0" lang="en-US" sz="2000">
                <a:solidFill>
                  <a:srgbClr val="F2F2F2"/>
                </a:solidFill>
              </a:rPr>
              <a:t>requires to be extracted from the database. We can also identify duplicate data in the table by using SQL KEY. </a:t>
            </a:r>
            <a:endParaRPr/>
          </a:p>
          <a:p>
            <a:pPr indent="-101600" lvl="0" marL="228600" rtl="0" algn="just">
              <a:lnSpc>
                <a:spcPct val="90000"/>
              </a:lnSpc>
              <a:spcBef>
                <a:spcPts val="1000"/>
              </a:spcBef>
              <a:spcAft>
                <a:spcPts val="0"/>
              </a:spcAft>
              <a:buClr>
                <a:schemeClr val="lt1"/>
              </a:buClr>
              <a:buSzPts val="2000"/>
              <a:buNone/>
            </a:pPr>
            <a:r>
              <a:t/>
            </a:r>
            <a:endParaRPr b="1" i="0" sz="2000">
              <a:solidFill>
                <a:srgbClr val="F2F2F2"/>
              </a:solidFill>
            </a:endParaRPr>
          </a:p>
          <a:p>
            <a:pPr indent="-228600" lvl="0" marL="228600" rtl="0" algn="just">
              <a:lnSpc>
                <a:spcPct val="90000"/>
              </a:lnSpc>
              <a:spcBef>
                <a:spcPts val="1000"/>
              </a:spcBef>
              <a:spcAft>
                <a:spcPts val="0"/>
              </a:spcAft>
              <a:buClr>
                <a:srgbClr val="F2F2F2"/>
              </a:buClr>
              <a:buSzPts val="2000"/>
              <a:buChar char="•"/>
            </a:pPr>
            <a:r>
              <a:rPr b="1" i="0" lang="en-US" sz="2000">
                <a:solidFill>
                  <a:srgbClr val="F2F2F2"/>
                </a:solidFill>
              </a:rPr>
              <a:t>The relationships among different tables or columns are established by using the SQL key. These relationships create a difference between the tables or columns.</a:t>
            </a:r>
            <a:endParaRPr/>
          </a:p>
          <a:p>
            <a:pPr indent="0" lvl="0" marL="0" rtl="0" algn="just">
              <a:lnSpc>
                <a:spcPct val="90000"/>
              </a:lnSpc>
              <a:spcBef>
                <a:spcPts val="1000"/>
              </a:spcBef>
              <a:spcAft>
                <a:spcPts val="0"/>
              </a:spcAft>
              <a:buClr>
                <a:srgbClr val="F2F2F2"/>
              </a:buClr>
              <a:buSzPts val="2000"/>
              <a:buNone/>
            </a:pPr>
            <a:r>
              <a:rPr b="1" i="0" lang="en-US" sz="2000">
                <a:solidFill>
                  <a:srgbClr val="F2F2F2"/>
                </a:solidFill>
              </a:rPr>
              <a:t> </a:t>
            </a:r>
            <a:endParaRPr/>
          </a:p>
          <a:p>
            <a:pPr indent="-228600" lvl="0" marL="228600" rtl="0" algn="just">
              <a:lnSpc>
                <a:spcPct val="90000"/>
              </a:lnSpc>
              <a:spcBef>
                <a:spcPts val="1000"/>
              </a:spcBef>
              <a:spcAft>
                <a:spcPts val="0"/>
              </a:spcAft>
              <a:buClr>
                <a:srgbClr val="F2F2F2"/>
              </a:buClr>
              <a:buSzPts val="2000"/>
              <a:buChar char="•"/>
            </a:pPr>
            <a:r>
              <a:rPr b="1" i="0" lang="en-US" sz="2000">
                <a:solidFill>
                  <a:srgbClr val="F2F2F2"/>
                </a:solidFill>
              </a:rPr>
              <a:t>As we know, SQL keys are used to identify columns uniquely, but some columns don’t have a SQL key and can’t be identified with a key. So, these columns are called non-key columns. </a:t>
            </a:r>
            <a:endParaRPr b="1" sz="2000">
              <a:solidFill>
                <a:srgbClr val="F2F2F2"/>
              </a:solidFill>
            </a:endParaRPr>
          </a:p>
        </p:txBody>
      </p:sp>
      <p:pic>
        <p:nvPicPr>
          <p:cNvPr descr="Logo&#10;&#10;Description automatically generated" id="245" name="Google Shape;245;p4"/>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 calcmode="lin" valueType="num">
                                      <p:cBhvr additive="base">
                                        <p:cTn dur="500"/>
                                        <p:tgtEl>
                                          <p:spTgt spid="24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 calcmode="lin" valueType="num">
                                      <p:cBhvr additive="base">
                                        <p:cTn dur="500"/>
                                        <p:tgtEl>
                                          <p:spTgt spid="24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 calcmode="lin" valueType="num">
                                      <p:cBhvr additive="base">
                                        <p:cTn dur="500"/>
                                        <p:tgtEl>
                                          <p:spTgt spid="24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3" st="3"/>
                                            </p:txEl>
                                          </p:spTgt>
                                        </p:tgtEl>
                                        <p:attrNameLst>
                                          <p:attrName>style.visibility</p:attrName>
                                        </p:attrNameLst>
                                      </p:cBhvr>
                                      <p:to>
                                        <p:strVal val="visible"/>
                                      </p:to>
                                    </p:set>
                                    <p:anim calcmode="lin" valueType="num">
                                      <p:cBhvr additive="base">
                                        <p:cTn dur="500"/>
                                        <p:tgtEl>
                                          <p:spTgt spid="24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4" st="4"/>
                                            </p:txEl>
                                          </p:spTgt>
                                        </p:tgtEl>
                                        <p:attrNameLst>
                                          <p:attrName>style.visibility</p:attrName>
                                        </p:attrNameLst>
                                      </p:cBhvr>
                                      <p:to>
                                        <p:strVal val="visible"/>
                                      </p:to>
                                    </p:set>
                                    <p:anim calcmode="lin" valueType="num">
                                      <p:cBhvr additive="base">
                                        <p:cTn dur="500"/>
                                        <p:tgtEl>
                                          <p:spTgt spid="24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5" st="5"/>
                                            </p:txEl>
                                          </p:spTgt>
                                        </p:tgtEl>
                                        <p:attrNameLst>
                                          <p:attrName>style.visibility</p:attrName>
                                        </p:attrNameLst>
                                      </p:cBhvr>
                                      <p:to>
                                        <p:strVal val="visible"/>
                                      </p:to>
                                    </p:set>
                                    <p:anim calcmode="lin" valueType="num">
                                      <p:cBhvr additive="base">
                                        <p:cTn dur="500"/>
                                        <p:tgtEl>
                                          <p:spTgt spid="24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6" st="6"/>
                                            </p:txEl>
                                          </p:spTgt>
                                        </p:tgtEl>
                                        <p:attrNameLst>
                                          <p:attrName>style.visibility</p:attrName>
                                        </p:attrNameLst>
                                      </p:cBhvr>
                                      <p:to>
                                        <p:strVal val="visible"/>
                                      </p:to>
                                    </p:set>
                                    <p:anim calcmode="lin" valueType="num">
                                      <p:cBhvr additive="base">
                                        <p:cTn dur="500"/>
                                        <p:tgtEl>
                                          <p:spTgt spid="24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7" st="7"/>
                                            </p:txEl>
                                          </p:spTgt>
                                        </p:tgtEl>
                                        <p:attrNameLst>
                                          <p:attrName>style.visibility</p:attrName>
                                        </p:attrNameLst>
                                      </p:cBhvr>
                                      <p:to>
                                        <p:strVal val="visible"/>
                                      </p:to>
                                    </p:set>
                                    <p:anim calcmode="lin" valueType="num">
                                      <p:cBhvr additive="base">
                                        <p:cTn dur="500"/>
                                        <p:tgtEl>
                                          <p:spTgt spid="24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4">
                                            <p:txEl>
                                              <p:pRg end="8" st="8"/>
                                            </p:txEl>
                                          </p:spTgt>
                                        </p:tgtEl>
                                        <p:attrNameLst>
                                          <p:attrName>style.visibility</p:attrName>
                                        </p:attrNameLst>
                                      </p:cBhvr>
                                      <p:to>
                                        <p:strVal val="visible"/>
                                      </p:to>
                                    </p:set>
                                    <p:anim calcmode="lin" valueType="num">
                                      <p:cBhvr additive="base">
                                        <p:cTn dur="500"/>
                                        <p:tgtEl>
                                          <p:spTgt spid="24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602" name="Google Shape;602;p40"/>
          <p:cNvSpPr txBox="1"/>
          <p:nvPr>
            <p:ph idx="1" type="body"/>
          </p:nvPr>
        </p:nvSpPr>
        <p:spPr>
          <a:xfrm>
            <a:off x="680321" y="2336873"/>
            <a:ext cx="9613861" cy="413494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C0C0C"/>
              </a:buClr>
              <a:buSzPts val="2400"/>
              <a:buChar char="•"/>
            </a:pPr>
            <a:r>
              <a:rPr b="1" lang="en-US">
                <a:solidFill>
                  <a:srgbClr val="0C0C0C"/>
                </a:solidFill>
              </a:rPr>
              <a:t>Example: </a:t>
            </a:r>
            <a:r>
              <a:rPr b="1" lang="en-US"/>
              <a:t>Let's assume there is a company where employees work in more than one department. </a:t>
            </a:r>
            <a:endParaRPr b="1"/>
          </a:p>
        </p:txBody>
      </p:sp>
      <p:pic>
        <p:nvPicPr>
          <p:cNvPr descr="Text&#10;&#10;Description automatically generated" id="603" name="Google Shape;603;p40"/>
          <p:cNvPicPr preferRelativeResize="0"/>
          <p:nvPr/>
        </p:nvPicPr>
        <p:blipFill rotWithShape="1">
          <a:blip r:embed="rId3">
            <a:alphaModFix/>
          </a:blip>
          <a:srcRect b="0" l="0" r="0" t="0"/>
          <a:stretch/>
        </p:blipFill>
        <p:spPr>
          <a:xfrm>
            <a:off x="2272918" y="3884585"/>
            <a:ext cx="6221360" cy="854209"/>
          </a:xfrm>
          <a:prstGeom prst="rect">
            <a:avLst/>
          </a:prstGeom>
          <a:noFill/>
          <a:ln>
            <a:noFill/>
          </a:ln>
        </p:spPr>
      </p:pic>
      <p:pic>
        <p:nvPicPr>
          <p:cNvPr descr="Graphical user interface, application, table&#10;&#10;Description automatically generated" id="604" name="Google Shape;604;p40"/>
          <p:cNvPicPr preferRelativeResize="0"/>
          <p:nvPr/>
        </p:nvPicPr>
        <p:blipFill rotWithShape="1">
          <a:blip r:embed="rId4">
            <a:alphaModFix/>
          </a:blip>
          <a:srcRect b="0" l="0" r="0" t="0"/>
          <a:stretch/>
        </p:blipFill>
        <p:spPr>
          <a:xfrm>
            <a:off x="2272917" y="4738793"/>
            <a:ext cx="6221360" cy="1233479"/>
          </a:xfrm>
          <a:prstGeom prst="rect">
            <a:avLst/>
          </a:prstGeom>
          <a:noFill/>
          <a:ln>
            <a:noFill/>
          </a:ln>
        </p:spPr>
      </p:pic>
      <p:pic>
        <p:nvPicPr>
          <p:cNvPr descr="Logo&#10;&#10;Description automatically generated" id="605" name="Google Shape;605;p40"/>
          <p:cNvPicPr preferRelativeResize="0"/>
          <p:nvPr/>
        </p:nvPicPr>
        <p:blipFill rotWithShape="1">
          <a:blip r:embed="rId5">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xEl>
                                              <p:pRg end="0" st="0"/>
                                            </p:txEl>
                                          </p:spTgt>
                                        </p:tgtEl>
                                        <p:attrNameLst>
                                          <p:attrName>style.visibility</p:attrName>
                                        </p:attrNameLst>
                                      </p:cBhvr>
                                      <p:to>
                                        <p:strVal val="visible"/>
                                      </p:to>
                                    </p:set>
                                    <p:animEffect filter="fade" transition="in">
                                      <p:cBhvr>
                                        <p:cTn dur="1000"/>
                                        <p:tgtEl>
                                          <p:spTgt spid="6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500"/>
                                        <p:tgtEl>
                                          <p:spTgt spid="6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500"/>
                                        <p:tgtEl>
                                          <p:spTgt spid="6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41"/>
          <p:cNvSpPr txBox="1"/>
          <p:nvPr>
            <p:ph type="title"/>
          </p:nvPr>
        </p:nvSpPr>
        <p:spPr>
          <a:xfrm>
            <a:off x="337351" y="753228"/>
            <a:ext cx="995683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611" name="Google Shape;611;p41"/>
          <p:cNvSpPr txBox="1"/>
          <p:nvPr>
            <p:ph idx="1" type="body"/>
          </p:nvPr>
        </p:nvSpPr>
        <p:spPr>
          <a:xfrm>
            <a:off x="680321" y="2139518"/>
            <a:ext cx="10940549" cy="462526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C0C0C"/>
              </a:buClr>
              <a:buSzPts val="2400"/>
              <a:buNone/>
            </a:pPr>
            <a:r>
              <a:rPr b="1" lang="en-US">
                <a:solidFill>
                  <a:srgbClr val="0C0C0C"/>
                </a:solidFill>
              </a:rPr>
              <a:t>In the above table Functional dependencies are as follows:</a:t>
            </a:r>
            <a:endParaRPr b="1">
              <a:solidFill>
                <a:srgbClr val="0C0C0C"/>
              </a:solidFill>
            </a:endParaRPr>
          </a:p>
          <a:p>
            <a:pPr indent="0" lvl="0" marL="0" rtl="0" algn="l">
              <a:lnSpc>
                <a:spcPct val="90000"/>
              </a:lnSpc>
              <a:spcBef>
                <a:spcPts val="1000"/>
              </a:spcBef>
              <a:spcAft>
                <a:spcPts val="0"/>
              </a:spcAft>
              <a:buClr>
                <a:schemeClr val="lt1"/>
              </a:buClr>
              <a:buSzPts val="2400"/>
              <a:buNone/>
            </a:pPr>
            <a:r>
              <a:rPr b="1" lang="en-US"/>
              <a:t>1. EMP_ID → EMP_COUNTRY </a:t>
            </a:r>
            <a:endParaRPr/>
          </a:p>
          <a:p>
            <a:pPr indent="0" lvl="0" marL="0" rtl="0" algn="l">
              <a:lnSpc>
                <a:spcPct val="90000"/>
              </a:lnSpc>
              <a:spcBef>
                <a:spcPts val="1000"/>
              </a:spcBef>
              <a:spcAft>
                <a:spcPts val="0"/>
              </a:spcAft>
              <a:buClr>
                <a:schemeClr val="lt1"/>
              </a:buClr>
              <a:buSzPts val="2400"/>
              <a:buNone/>
            </a:pPr>
            <a:r>
              <a:rPr b="1" lang="en-US"/>
              <a:t>2. EMP_DEPT → {DEPT_TYPE, EMP_DEPT_NO} </a:t>
            </a:r>
            <a:endParaRPr/>
          </a:p>
          <a:p>
            <a:pPr indent="0" lvl="0" marL="0" rtl="0" algn="l">
              <a:lnSpc>
                <a:spcPct val="90000"/>
              </a:lnSpc>
              <a:spcBef>
                <a:spcPts val="1000"/>
              </a:spcBef>
              <a:spcAft>
                <a:spcPts val="0"/>
              </a:spcAft>
              <a:buClr>
                <a:schemeClr val="lt1"/>
              </a:buClr>
              <a:buSzPts val="2400"/>
              <a:buNone/>
            </a:pPr>
            <a:r>
              <a:t/>
            </a:r>
            <a:endParaRPr b="1"/>
          </a:p>
          <a:p>
            <a:pPr indent="0" lvl="0" marL="0" rtl="0" algn="l">
              <a:lnSpc>
                <a:spcPct val="90000"/>
              </a:lnSpc>
              <a:spcBef>
                <a:spcPts val="1000"/>
              </a:spcBef>
              <a:spcAft>
                <a:spcPts val="0"/>
              </a:spcAft>
              <a:buClr>
                <a:srgbClr val="0C0C0C"/>
              </a:buClr>
              <a:buSzPts val="2400"/>
              <a:buNone/>
            </a:pPr>
            <a:r>
              <a:rPr b="1" lang="en-US">
                <a:solidFill>
                  <a:srgbClr val="0C0C0C"/>
                </a:solidFill>
              </a:rPr>
              <a:t>Candidate key: </a:t>
            </a:r>
            <a:endParaRPr/>
          </a:p>
          <a:p>
            <a:pPr indent="0" lvl="0" marL="0" rtl="0" algn="l">
              <a:lnSpc>
                <a:spcPct val="90000"/>
              </a:lnSpc>
              <a:spcBef>
                <a:spcPts val="1000"/>
              </a:spcBef>
              <a:spcAft>
                <a:spcPts val="0"/>
              </a:spcAft>
              <a:buClr>
                <a:schemeClr val="lt1"/>
              </a:buClr>
              <a:buSzPts val="2400"/>
              <a:buNone/>
            </a:pPr>
            <a:r>
              <a:rPr b="1" lang="en-US"/>
              <a:t>{EMP-ID, EMP-DEPT}</a:t>
            </a:r>
            <a:endParaRPr/>
          </a:p>
          <a:p>
            <a:pPr indent="0" lvl="0" marL="0" rtl="0" algn="l">
              <a:lnSpc>
                <a:spcPct val="90000"/>
              </a:lnSpc>
              <a:spcBef>
                <a:spcPts val="1000"/>
              </a:spcBef>
              <a:spcAft>
                <a:spcPts val="0"/>
              </a:spcAft>
              <a:buClr>
                <a:schemeClr val="lt1"/>
              </a:buClr>
              <a:buSzPts val="2400"/>
              <a:buNone/>
            </a:pPr>
            <a:r>
              <a:t/>
            </a:r>
            <a:endParaRPr b="1"/>
          </a:p>
          <a:p>
            <a:pPr indent="-228600" lvl="0" marL="228600" rtl="0" algn="l">
              <a:lnSpc>
                <a:spcPct val="90000"/>
              </a:lnSpc>
              <a:spcBef>
                <a:spcPts val="1000"/>
              </a:spcBef>
              <a:spcAft>
                <a:spcPts val="0"/>
              </a:spcAft>
              <a:buClr>
                <a:schemeClr val="lt1"/>
              </a:buClr>
              <a:buSzPts val="2400"/>
              <a:buChar char="•"/>
            </a:pPr>
            <a:r>
              <a:rPr b="1" lang="en-US"/>
              <a:t>The table is not in BCNF because neither EMP_DEPT nor EMP_ID alone are keys</a:t>
            </a:r>
            <a:endParaRPr b="1"/>
          </a:p>
          <a:p>
            <a:pPr indent="-228600" lvl="0" marL="228600" rtl="0" algn="l">
              <a:lnSpc>
                <a:spcPct val="90000"/>
              </a:lnSpc>
              <a:spcBef>
                <a:spcPts val="1000"/>
              </a:spcBef>
              <a:spcAft>
                <a:spcPts val="0"/>
              </a:spcAft>
              <a:buClr>
                <a:schemeClr val="lt1"/>
              </a:buClr>
              <a:buSzPts val="2400"/>
              <a:buChar char="•"/>
            </a:pPr>
            <a:r>
              <a:rPr b="1" lang="en-US"/>
              <a:t>To convert the given table into BCNF, we decompose it into three tables.</a:t>
            </a:r>
            <a:endParaRPr b="1"/>
          </a:p>
          <a:p>
            <a:pPr indent="0" lvl="0" marL="0" rtl="0" algn="l">
              <a:lnSpc>
                <a:spcPct val="90000"/>
              </a:lnSpc>
              <a:spcBef>
                <a:spcPts val="1000"/>
              </a:spcBef>
              <a:spcAft>
                <a:spcPts val="0"/>
              </a:spcAft>
              <a:buClr>
                <a:schemeClr val="lt1"/>
              </a:buClr>
              <a:buSzPts val="2400"/>
              <a:buNone/>
            </a:pPr>
            <a:r>
              <a:t/>
            </a:r>
            <a:endParaRPr/>
          </a:p>
        </p:txBody>
      </p:sp>
      <p:pic>
        <p:nvPicPr>
          <p:cNvPr descr="Logo&#10;&#10;Description automatically generated" id="612" name="Google Shape;612;p41"/>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animEffect filter="fade" transition="in">
                                      <p:cBhvr>
                                        <p:cTn dur="1000"/>
                                        <p:tgtEl>
                                          <p:spTgt spid="6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animEffect filter="fade" transition="in">
                                      <p:cBhvr>
                                        <p:cTn dur="1000"/>
                                        <p:tgtEl>
                                          <p:spTgt spid="6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animEffect filter="fade" transition="in">
                                      <p:cBhvr>
                                        <p:cTn dur="1000"/>
                                        <p:tgtEl>
                                          <p:spTgt spid="6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3" st="3"/>
                                            </p:txEl>
                                          </p:spTgt>
                                        </p:tgtEl>
                                        <p:attrNameLst>
                                          <p:attrName>style.visibility</p:attrName>
                                        </p:attrNameLst>
                                      </p:cBhvr>
                                      <p:to>
                                        <p:strVal val="visible"/>
                                      </p:to>
                                    </p:set>
                                    <p:animEffect filter="fade" transition="in">
                                      <p:cBhvr>
                                        <p:cTn dur="1000"/>
                                        <p:tgtEl>
                                          <p:spTgt spid="6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4" st="4"/>
                                            </p:txEl>
                                          </p:spTgt>
                                        </p:tgtEl>
                                        <p:attrNameLst>
                                          <p:attrName>style.visibility</p:attrName>
                                        </p:attrNameLst>
                                      </p:cBhvr>
                                      <p:to>
                                        <p:strVal val="visible"/>
                                      </p:to>
                                    </p:set>
                                    <p:animEffect filter="fade" transition="in">
                                      <p:cBhvr>
                                        <p:cTn dur="1000"/>
                                        <p:tgtEl>
                                          <p:spTgt spid="6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5" st="5"/>
                                            </p:txEl>
                                          </p:spTgt>
                                        </p:tgtEl>
                                        <p:attrNameLst>
                                          <p:attrName>style.visibility</p:attrName>
                                        </p:attrNameLst>
                                      </p:cBhvr>
                                      <p:to>
                                        <p:strVal val="visible"/>
                                      </p:to>
                                    </p:set>
                                    <p:animEffect filter="fade" transition="in">
                                      <p:cBhvr>
                                        <p:cTn dur="1000"/>
                                        <p:tgtEl>
                                          <p:spTgt spid="6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6" st="6"/>
                                            </p:txEl>
                                          </p:spTgt>
                                        </p:tgtEl>
                                        <p:attrNameLst>
                                          <p:attrName>style.visibility</p:attrName>
                                        </p:attrNameLst>
                                      </p:cBhvr>
                                      <p:to>
                                        <p:strVal val="visible"/>
                                      </p:to>
                                    </p:set>
                                    <p:animEffect filter="fade" transition="in">
                                      <p:cBhvr>
                                        <p:cTn dur="1000"/>
                                        <p:tgtEl>
                                          <p:spTgt spid="6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7" st="7"/>
                                            </p:txEl>
                                          </p:spTgt>
                                        </p:tgtEl>
                                        <p:attrNameLst>
                                          <p:attrName>style.visibility</p:attrName>
                                        </p:attrNameLst>
                                      </p:cBhvr>
                                      <p:to>
                                        <p:strVal val="visible"/>
                                      </p:to>
                                    </p:set>
                                    <p:animEffect filter="fade" transition="in">
                                      <p:cBhvr>
                                        <p:cTn dur="1000"/>
                                        <p:tgtEl>
                                          <p:spTgt spid="61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8" st="8"/>
                                            </p:txEl>
                                          </p:spTgt>
                                        </p:tgtEl>
                                        <p:attrNameLst>
                                          <p:attrName>style.visibility</p:attrName>
                                        </p:attrNameLst>
                                      </p:cBhvr>
                                      <p:to>
                                        <p:strVal val="visible"/>
                                      </p:to>
                                    </p:set>
                                    <p:animEffect filter="fade" transition="in">
                                      <p:cBhvr>
                                        <p:cTn dur="1000"/>
                                        <p:tgtEl>
                                          <p:spTgt spid="61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9" st="9"/>
                                            </p:txEl>
                                          </p:spTgt>
                                        </p:tgtEl>
                                        <p:attrNameLst>
                                          <p:attrName>style.visibility</p:attrName>
                                        </p:attrNameLst>
                                      </p:cBhvr>
                                      <p:to>
                                        <p:strVal val="visible"/>
                                      </p:to>
                                    </p:set>
                                    <p:animEffect filter="fade" transition="in">
                                      <p:cBhvr>
                                        <p:cTn dur="1000"/>
                                        <p:tgtEl>
                                          <p:spTgt spid="61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pic>
        <p:nvPicPr>
          <p:cNvPr descr="Table&#10;&#10;Description automatically generated" id="618" name="Google Shape;618;p42"/>
          <p:cNvPicPr preferRelativeResize="0"/>
          <p:nvPr/>
        </p:nvPicPr>
        <p:blipFill rotWithShape="1">
          <a:blip r:embed="rId3">
            <a:alphaModFix/>
          </a:blip>
          <a:srcRect b="0" l="0" r="0" t="0"/>
          <a:stretch/>
        </p:blipFill>
        <p:spPr>
          <a:xfrm>
            <a:off x="6483045" y="2044142"/>
            <a:ext cx="5410669" cy="2127808"/>
          </a:xfrm>
          <a:prstGeom prst="rect">
            <a:avLst/>
          </a:prstGeom>
          <a:noFill/>
          <a:ln>
            <a:noFill/>
          </a:ln>
        </p:spPr>
      </p:pic>
      <p:pic>
        <p:nvPicPr>
          <p:cNvPr descr="Logo&#10;&#10;Description automatically generated" id="619" name="Google Shape;619;p42"/>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pic>
        <p:nvPicPr>
          <p:cNvPr descr="Table&#10;&#10;Description automatically generated" id="620" name="Google Shape;620;p42"/>
          <p:cNvPicPr preferRelativeResize="0"/>
          <p:nvPr>
            <p:ph idx="1" type="body"/>
          </p:nvPr>
        </p:nvPicPr>
        <p:blipFill rotWithShape="1">
          <a:blip r:embed="rId5">
            <a:alphaModFix/>
          </a:blip>
          <a:srcRect b="0" l="0" r="0" t="0"/>
          <a:stretch/>
        </p:blipFill>
        <p:spPr>
          <a:xfrm>
            <a:off x="495396" y="2290420"/>
            <a:ext cx="5772239" cy="1526977"/>
          </a:xfrm>
          <a:prstGeom prst="rect">
            <a:avLst/>
          </a:prstGeom>
          <a:noFill/>
          <a:ln>
            <a:noFill/>
          </a:ln>
        </p:spPr>
      </p:pic>
      <p:pic>
        <p:nvPicPr>
          <p:cNvPr descr="Table&#10;&#10;Description automatically generated" id="621" name="Google Shape;621;p42"/>
          <p:cNvPicPr preferRelativeResize="0"/>
          <p:nvPr/>
        </p:nvPicPr>
        <p:blipFill rotWithShape="1">
          <a:blip r:embed="rId6">
            <a:alphaModFix/>
          </a:blip>
          <a:srcRect b="0" l="0" r="0" t="0"/>
          <a:stretch/>
        </p:blipFill>
        <p:spPr>
          <a:xfrm>
            <a:off x="2270825" y="4308700"/>
            <a:ext cx="6768400" cy="24386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500"/>
                                        <p:tgtEl>
                                          <p:spTgt spid="6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627" name="Google Shape;627;p43"/>
          <p:cNvSpPr txBox="1"/>
          <p:nvPr>
            <p:ph idx="1" type="body"/>
          </p:nvPr>
        </p:nvSpPr>
        <p:spPr>
          <a:xfrm>
            <a:off x="680321" y="2336873"/>
            <a:ext cx="10629830" cy="429474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just">
              <a:lnSpc>
                <a:spcPct val="90000"/>
              </a:lnSpc>
              <a:spcBef>
                <a:spcPts val="0"/>
              </a:spcBef>
              <a:spcAft>
                <a:spcPts val="0"/>
              </a:spcAft>
              <a:buClr>
                <a:srgbClr val="0C0C0C"/>
              </a:buClr>
              <a:buSzPct val="100000"/>
              <a:buNone/>
            </a:pPr>
            <a:r>
              <a:rPr b="1" lang="en-US">
                <a:solidFill>
                  <a:srgbClr val="0C0C0C"/>
                </a:solidFill>
              </a:rPr>
              <a:t>Functional dependencies:</a:t>
            </a:r>
            <a:endParaRPr/>
          </a:p>
          <a:p>
            <a:pPr indent="0" lvl="0" marL="0" rtl="0" algn="just">
              <a:lnSpc>
                <a:spcPct val="90000"/>
              </a:lnSpc>
              <a:spcBef>
                <a:spcPts val="1000"/>
              </a:spcBef>
              <a:spcAft>
                <a:spcPts val="0"/>
              </a:spcAft>
              <a:buClr>
                <a:schemeClr val="lt1"/>
              </a:buClr>
              <a:buSzPct val="100000"/>
              <a:buNone/>
            </a:pPr>
            <a:r>
              <a:t/>
            </a:r>
            <a:endParaRPr b="1">
              <a:solidFill>
                <a:srgbClr val="0C0C0C"/>
              </a:solidFill>
            </a:endParaRPr>
          </a:p>
          <a:p>
            <a:pPr indent="-228600" lvl="0" marL="228600" rtl="0" algn="just">
              <a:lnSpc>
                <a:spcPct val="90000"/>
              </a:lnSpc>
              <a:spcBef>
                <a:spcPts val="1000"/>
              </a:spcBef>
              <a:spcAft>
                <a:spcPts val="0"/>
              </a:spcAft>
              <a:buClr>
                <a:schemeClr val="lt1"/>
              </a:buClr>
              <a:buSzPct val="100000"/>
              <a:buChar char="•"/>
            </a:pPr>
            <a:r>
              <a:rPr b="1" lang="en-US"/>
              <a:t> EMP_ID → EMP_COUNTRY </a:t>
            </a:r>
            <a:endParaRPr/>
          </a:p>
          <a:p>
            <a:pPr indent="-228600" lvl="0" marL="228600" rtl="0" algn="just">
              <a:lnSpc>
                <a:spcPct val="90000"/>
              </a:lnSpc>
              <a:spcBef>
                <a:spcPts val="1000"/>
              </a:spcBef>
              <a:spcAft>
                <a:spcPts val="0"/>
              </a:spcAft>
              <a:buClr>
                <a:schemeClr val="lt1"/>
              </a:buClr>
              <a:buSzPct val="100000"/>
              <a:buChar char="•"/>
            </a:pPr>
            <a:r>
              <a:rPr b="1" lang="en-US"/>
              <a:t>EMP_DEPT → {DEPT_TYPE, EMP_DEPT_NO}</a:t>
            </a:r>
            <a:endParaRPr/>
          </a:p>
          <a:p>
            <a:pPr indent="-87629" lvl="0" marL="228600" rtl="0" algn="just">
              <a:lnSpc>
                <a:spcPct val="90000"/>
              </a:lnSpc>
              <a:spcBef>
                <a:spcPts val="1000"/>
              </a:spcBef>
              <a:spcAft>
                <a:spcPts val="0"/>
              </a:spcAft>
              <a:buClr>
                <a:schemeClr val="lt1"/>
              </a:buClr>
              <a:buSzPct val="100000"/>
              <a:buNone/>
            </a:pPr>
            <a:r>
              <a:t/>
            </a:r>
            <a:endParaRPr b="1"/>
          </a:p>
          <a:p>
            <a:pPr indent="0" lvl="0" marL="0" rtl="0" algn="just">
              <a:lnSpc>
                <a:spcPct val="90000"/>
              </a:lnSpc>
              <a:spcBef>
                <a:spcPts val="1000"/>
              </a:spcBef>
              <a:spcAft>
                <a:spcPts val="0"/>
              </a:spcAft>
              <a:buClr>
                <a:srgbClr val="0C0C0C"/>
              </a:buClr>
              <a:buSzPct val="100000"/>
              <a:buNone/>
            </a:pPr>
            <a:r>
              <a:rPr b="1" lang="en-US">
                <a:solidFill>
                  <a:srgbClr val="0C0C0C"/>
                </a:solidFill>
              </a:rPr>
              <a:t>Candidate keys:</a:t>
            </a:r>
            <a:endParaRPr/>
          </a:p>
          <a:p>
            <a:pPr indent="-228600" lvl="0" marL="228600" rtl="0" algn="just">
              <a:lnSpc>
                <a:spcPct val="90000"/>
              </a:lnSpc>
              <a:spcBef>
                <a:spcPts val="1000"/>
              </a:spcBef>
              <a:spcAft>
                <a:spcPts val="0"/>
              </a:spcAft>
              <a:buClr>
                <a:schemeClr val="lt1"/>
              </a:buClr>
              <a:buSzPct val="100000"/>
              <a:buChar char="•"/>
            </a:pPr>
            <a:r>
              <a:rPr b="1" lang="en-US"/>
              <a:t> For the first table: EMP_ID </a:t>
            </a:r>
            <a:endParaRPr/>
          </a:p>
          <a:p>
            <a:pPr indent="-228600" lvl="0" marL="228600" rtl="0" algn="just">
              <a:lnSpc>
                <a:spcPct val="90000"/>
              </a:lnSpc>
              <a:spcBef>
                <a:spcPts val="1000"/>
              </a:spcBef>
              <a:spcAft>
                <a:spcPts val="0"/>
              </a:spcAft>
              <a:buClr>
                <a:schemeClr val="lt1"/>
              </a:buClr>
              <a:buSzPct val="100000"/>
              <a:buChar char="•"/>
            </a:pPr>
            <a:r>
              <a:rPr b="1" lang="en-US"/>
              <a:t>For the second table: EMP_DEPT </a:t>
            </a:r>
            <a:endParaRPr/>
          </a:p>
          <a:p>
            <a:pPr indent="-228600" lvl="0" marL="228600" rtl="0" algn="just">
              <a:lnSpc>
                <a:spcPct val="90000"/>
              </a:lnSpc>
              <a:spcBef>
                <a:spcPts val="1000"/>
              </a:spcBef>
              <a:spcAft>
                <a:spcPts val="0"/>
              </a:spcAft>
              <a:buClr>
                <a:schemeClr val="lt1"/>
              </a:buClr>
              <a:buSzPct val="100000"/>
              <a:buChar char="•"/>
            </a:pPr>
            <a:r>
              <a:rPr b="1" lang="en-US"/>
              <a:t>For the third table: {EMP_ID, EMP_DEPT} </a:t>
            </a:r>
            <a:endParaRPr/>
          </a:p>
          <a:p>
            <a:pPr indent="-228600" lvl="0" marL="228600" rtl="0" algn="just">
              <a:lnSpc>
                <a:spcPct val="90000"/>
              </a:lnSpc>
              <a:spcBef>
                <a:spcPts val="1000"/>
              </a:spcBef>
              <a:spcAft>
                <a:spcPts val="0"/>
              </a:spcAft>
              <a:buClr>
                <a:schemeClr val="lt1"/>
              </a:buClr>
              <a:buSzPct val="100000"/>
              <a:buChar char="•"/>
            </a:pPr>
            <a:r>
              <a:rPr b="1" lang="en-US"/>
              <a:t>Now, this is in BCNF because the left side part of both the functional dependencies is key.</a:t>
            </a:r>
            <a:endParaRPr b="1"/>
          </a:p>
        </p:txBody>
      </p:sp>
      <p:pic>
        <p:nvPicPr>
          <p:cNvPr descr="Logo&#10;&#10;Description automatically generated" id="628" name="Google Shape;628;p43"/>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animEffect filter="fade" transition="in">
                                      <p:cBhvr>
                                        <p:cTn dur="500"/>
                                        <p:tgtEl>
                                          <p:spTgt spid="6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1" st="1"/>
                                            </p:txEl>
                                          </p:spTgt>
                                        </p:tgtEl>
                                        <p:attrNameLst>
                                          <p:attrName>style.visibility</p:attrName>
                                        </p:attrNameLst>
                                      </p:cBhvr>
                                      <p:to>
                                        <p:strVal val="visible"/>
                                      </p:to>
                                    </p:set>
                                    <p:animEffect filter="fade" transition="in">
                                      <p:cBhvr>
                                        <p:cTn dur="500"/>
                                        <p:tgtEl>
                                          <p:spTgt spid="6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2" st="2"/>
                                            </p:txEl>
                                          </p:spTgt>
                                        </p:tgtEl>
                                        <p:attrNameLst>
                                          <p:attrName>style.visibility</p:attrName>
                                        </p:attrNameLst>
                                      </p:cBhvr>
                                      <p:to>
                                        <p:strVal val="visible"/>
                                      </p:to>
                                    </p:set>
                                    <p:animEffect filter="fade" transition="in">
                                      <p:cBhvr>
                                        <p:cTn dur="500"/>
                                        <p:tgtEl>
                                          <p:spTgt spid="6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3" st="3"/>
                                            </p:txEl>
                                          </p:spTgt>
                                        </p:tgtEl>
                                        <p:attrNameLst>
                                          <p:attrName>style.visibility</p:attrName>
                                        </p:attrNameLst>
                                      </p:cBhvr>
                                      <p:to>
                                        <p:strVal val="visible"/>
                                      </p:to>
                                    </p:set>
                                    <p:animEffect filter="fade" transition="in">
                                      <p:cBhvr>
                                        <p:cTn dur="500"/>
                                        <p:tgtEl>
                                          <p:spTgt spid="6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4" st="4"/>
                                            </p:txEl>
                                          </p:spTgt>
                                        </p:tgtEl>
                                        <p:attrNameLst>
                                          <p:attrName>style.visibility</p:attrName>
                                        </p:attrNameLst>
                                      </p:cBhvr>
                                      <p:to>
                                        <p:strVal val="visible"/>
                                      </p:to>
                                    </p:set>
                                    <p:animEffect filter="fade" transition="in">
                                      <p:cBhvr>
                                        <p:cTn dur="500"/>
                                        <p:tgtEl>
                                          <p:spTgt spid="6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5" st="5"/>
                                            </p:txEl>
                                          </p:spTgt>
                                        </p:tgtEl>
                                        <p:attrNameLst>
                                          <p:attrName>style.visibility</p:attrName>
                                        </p:attrNameLst>
                                      </p:cBhvr>
                                      <p:to>
                                        <p:strVal val="visible"/>
                                      </p:to>
                                    </p:set>
                                    <p:animEffect filter="fade" transition="in">
                                      <p:cBhvr>
                                        <p:cTn dur="500"/>
                                        <p:tgtEl>
                                          <p:spTgt spid="6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6" st="6"/>
                                            </p:txEl>
                                          </p:spTgt>
                                        </p:tgtEl>
                                        <p:attrNameLst>
                                          <p:attrName>style.visibility</p:attrName>
                                        </p:attrNameLst>
                                      </p:cBhvr>
                                      <p:to>
                                        <p:strVal val="visible"/>
                                      </p:to>
                                    </p:set>
                                    <p:animEffect filter="fade" transition="in">
                                      <p:cBhvr>
                                        <p:cTn dur="500"/>
                                        <p:tgtEl>
                                          <p:spTgt spid="6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7" st="7"/>
                                            </p:txEl>
                                          </p:spTgt>
                                        </p:tgtEl>
                                        <p:attrNameLst>
                                          <p:attrName>style.visibility</p:attrName>
                                        </p:attrNameLst>
                                      </p:cBhvr>
                                      <p:to>
                                        <p:strVal val="visible"/>
                                      </p:to>
                                    </p:set>
                                    <p:animEffect filter="fade" transition="in">
                                      <p:cBhvr>
                                        <p:cTn dur="500"/>
                                        <p:tgtEl>
                                          <p:spTgt spid="62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8" st="8"/>
                                            </p:txEl>
                                          </p:spTgt>
                                        </p:tgtEl>
                                        <p:attrNameLst>
                                          <p:attrName>style.visibility</p:attrName>
                                        </p:attrNameLst>
                                      </p:cBhvr>
                                      <p:to>
                                        <p:strVal val="visible"/>
                                      </p:to>
                                    </p:set>
                                    <p:animEffect filter="fade" transition="in">
                                      <p:cBhvr>
                                        <p:cTn dur="500"/>
                                        <p:tgtEl>
                                          <p:spTgt spid="62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9" st="9"/>
                                            </p:txEl>
                                          </p:spTgt>
                                        </p:tgtEl>
                                        <p:attrNameLst>
                                          <p:attrName>style.visibility</p:attrName>
                                        </p:attrNameLst>
                                      </p:cBhvr>
                                      <p:to>
                                        <p:strVal val="visible"/>
                                      </p:to>
                                    </p:set>
                                    <p:animEffect filter="fade" transition="in">
                                      <p:cBhvr>
                                        <p:cTn dur="500"/>
                                        <p:tgtEl>
                                          <p:spTgt spid="62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632" name="Shape 632"/>
        <p:cNvGrpSpPr/>
        <p:nvPr/>
      </p:nvGrpSpPr>
      <p:grpSpPr>
        <a:xfrm>
          <a:off x="0" y="0"/>
          <a:ext cx="0" cy="0"/>
          <a:chOff x="0" y="0"/>
          <a:chExt cx="0" cy="0"/>
        </a:xfrm>
      </p:grpSpPr>
      <p:sp>
        <p:nvSpPr>
          <p:cNvPr id="633" name="Google Shape;633;p44"/>
          <p:cNvSpPr txBox="1"/>
          <p:nvPr>
            <p:ph type="title"/>
          </p:nvPr>
        </p:nvSpPr>
        <p:spPr>
          <a:xfrm>
            <a:off x="177553" y="753228"/>
            <a:ext cx="10116629"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n-US"/>
              <a:t>EXAMPLE 2.</a:t>
            </a:r>
            <a:endParaRPr b="1"/>
          </a:p>
        </p:txBody>
      </p:sp>
      <p:sp>
        <p:nvSpPr>
          <p:cNvPr id="634" name="Google Shape;634;p44"/>
          <p:cNvSpPr txBox="1"/>
          <p:nvPr>
            <p:ph idx="1" type="body"/>
          </p:nvPr>
        </p:nvSpPr>
        <p:spPr>
          <a:xfrm>
            <a:off x="177553" y="2041864"/>
            <a:ext cx="5918447" cy="457200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1800"/>
              <a:buChar char="•"/>
            </a:pPr>
            <a:r>
              <a:rPr b="1" i="0" lang="en-US" sz="1800"/>
              <a:t>Consider the subject table</a:t>
            </a:r>
            <a:endParaRPr/>
          </a:p>
          <a:p>
            <a:pPr indent="0" lvl="0" marL="0" rtl="0" algn="just">
              <a:lnSpc>
                <a:spcPct val="90000"/>
              </a:lnSpc>
              <a:spcBef>
                <a:spcPts val="1000"/>
              </a:spcBef>
              <a:spcAft>
                <a:spcPts val="0"/>
              </a:spcAft>
              <a:buClr>
                <a:schemeClr val="lt1"/>
              </a:buClr>
              <a:buSzPts val="1800"/>
              <a:buNone/>
            </a:pPr>
            <a:r>
              <a:rPr b="1" i="0" lang="en-US" sz="1800"/>
              <a:t>The subject table follows these conditions:</a:t>
            </a:r>
            <a:endParaRPr/>
          </a:p>
          <a:p>
            <a:pPr indent="-342900" lvl="0" marL="342900" rtl="0" algn="just">
              <a:lnSpc>
                <a:spcPct val="90000"/>
              </a:lnSpc>
              <a:spcBef>
                <a:spcPts val="1000"/>
              </a:spcBef>
              <a:spcAft>
                <a:spcPts val="0"/>
              </a:spcAft>
              <a:buClr>
                <a:schemeClr val="lt1"/>
              </a:buClr>
              <a:buSzPts val="1800"/>
              <a:buFont typeface="Trebuchet MS"/>
              <a:buAutoNum type="arabicPeriod"/>
            </a:pPr>
            <a:r>
              <a:rPr b="1" i="0" lang="en-US" sz="1800"/>
              <a:t>Each student can enroll in multiple subjects.</a:t>
            </a:r>
            <a:endParaRPr/>
          </a:p>
          <a:p>
            <a:pPr indent="-342900" lvl="0" marL="342900" rtl="0" algn="just">
              <a:lnSpc>
                <a:spcPct val="90000"/>
              </a:lnSpc>
              <a:spcBef>
                <a:spcPts val="1000"/>
              </a:spcBef>
              <a:spcAft>
                <a:spcPts val="0"/>
              </a:spcAft>
              <a:buClr>
                <a:schemeClr val="lt1"/>
              </a:buClr>
              <a:buSzPts val="1800"/>
              <a:buFont typeface="Trebuchet MS"/>
              <a:buAutoNum type="arabicPeriod"/>
            </a:pPr>
            <a:r>
              <a:rPr b="1" i="0" lang="en-US" sz="1800"/>
              <a:t>Multiple professors can teach a particular subject.</a:t>
            </a:r>
            <a:endParaRPr/>
          </a:p>
          <a:p>
            <a:pPr indent="-342900" lvl="0" marL="342900" rtl="0" algn="just">
              <a:lnSpc>
                <a:spcPct val="90000"/>
              </a:lnSpc>
              <a:spcBef>
                <a:spcPts val="1000"/>
              </a:spcBef>
              <a:spcAft>
                <a:spcPts val="0"/>
              </a:spcAft>
              <a:buClr>
                <a:schemeClr val="lt1"/>
              </a:buClr>
              <a:buSzPts val="1800"/>
              <a:buFont typeface="Trebuchet MS"/>
              <a:buAutoNum type="arabicPeriod"/>
            </a:pPr>
            <a:r>
              <a:rPr b="1" i="0" lang="en-US" sz="1800"/>
              <a:t>For each subject, it assigns a professor to the student</a:t>
            </a:r>
            <a:endParaRPr/>
          </a:p>
          <a:p>
            <a:pPr indent="-228600" lvl="0" marL="228600" rtl="0" algn="just">
              <a:lnSpc>
                <a:spcPct val="90000"/>
              </a:lnSpc>
              <a:spcBef>
                <a:spcPts val="1000"/>
              </a:spcBef>
              <a:spcAft>
                <a:spcPts val="0"/>
              </a:spcAft>
              <a:buClr>
                <a:schemeClr val="lt1"/>
              </a:buClr>
              <a:buSzPts val="1800"/>
              <a:buChar char="•"/>
            </a:pPr>
            <a:r>
              <a:rPr b="1" i="0" lang="en-US" sz="1800"/>
              <a:t>The table is in 1st Normal form as all the column names are unique, all values are atomic, and all the values stored in a particular column are of the same domain.</a:t>
            </a:r>
            <a:endParaRPr/>
          </a:p>
          <a:p>
            <a:pPr indent="-228600" lvl="0" marL="228600" rtl="0" algn="just">
              <a:lnSpc>
                <a:spcPct val="90000"/>
              </a:lnSpc>
              <a:spcBef>
                <a:spcPts val="1000"/>
              </a:spcBef>
              <a:spcAft>
                <a:spcPts val="0"/>
              </a:spcAft>
              <a:buClr>
                <a:schemeClr val="lt1"/>
              </a:buClr>
              <a:buSzPts val="1800"/>
              <a:buChar char="•"/>
            </a:pPr>
            <a:r>
              <a:rPr b="1" i="0" lang="en-US" sz="1800"/>
              <a:t>The table also satisfies the 2nd Normal Form, as there is no Partial Dependency.</a:t>
            </a:r>
            <a:endParaRPr/>
          </a:p>
          <a:p>
            <a:pPr indent="-228600" lvl="0" marL="228600" rtl="0" algn="just">
              <a:lnSpc>
                <a:spcPct val="90000"/>
              </a:lnSpc>
              <a:spcBef>
                <a:spcPts val="1000"/>
              </a:spcBef>
              <a:spcAft>
                <a:spcPts val="0"/>
              </a:spcAft>
              <a:buClr>
                <a:schemeClr val="lt1"/>
              </a:buClr>
              <a:buSzPts val="1800"/>
              <a:buChar char="•"/>
            </a:pPr>
            <a:r>
              <a:rPr b="1" i="0" lang="en-US" sz="1800"/>
              <a:t>And there is no Transitive Dependency; hence, the table also satisfies the 3rd Normal Form.</a:t>
            </a:r>
            <a:endParaRPr/>
          </a:p>
          <a:p>
            <a:pPr indent="-139700" lvl="0" marL="228600" rtl="0" algn="l">
              <a:lnSpc>
                <a:spcPct val="90000"/>
              </a:lnSpc>
              <a:spcBef>
                <a:spcPts val="1000"/>
              </a:spcBef>
              <a:spcAft>
                <a:spcPts val="0"/>
              </a:spcAft>
              <a:buClr>
                <a:schemeClr val="lt1"/>
              </a:buClr>
              <a:buSzPts val="1400"/>
              <a:buNone/>
            </a:pPr>
            <a:r>
              <a:t/>
            </a:r>
            <a:endParaRPr b="0" i="0" sz="1400">
              <a:solidFill>
                <a:srgbClr val="51565E"/>
              </a:solidFill>
              <a:latin typeface="Roboto"/>
              <a:ea typeface="Roboto"/>
              <a:cs typeface="Roboto"/>
              <a:sym typeface="Roboto"/>
            </a:endParaRPr>
          </a:p>
          <a:p>
            <a:pPr indent="-114300" lvl="0" marL="228600" rtl="0" algn="l">
              <a:lnSpc>
                <a:spcPct val="90000"/>
              </a:lnSpc>
              <a:spcBef>
                <a:spcPts val="1000"/>
              </a:spcBef>
              <a:spcAft>
                <a:spcPts val="0"/>
              </a:spcAft>
              <a:buClr>
                <a:schemeClr val="lt1"/>
              </a:buClr>
              <a:buSzPts val="1800"/>
              <a:buNone/>
            </a:pPr>
            <a:r>
              <a:t/>
            </a:r>
            <a:endParaRPr sz="1800"/>
          </a:p>
        </p:txBody>
      </p:sp>
      <p:pic>
        <p:nvPicPr>
          <p:cNvPr descr="Table&#10;&#10;Description automatically generated with medium confidence" id="635" name="Google Shape;635;p44"/>
          <p:cNvPicPr preferRelativeResize="0"/>
          <p:nvPr/>
        </p:nvPicPr>
        <p:blipFill rotWithShape="1">
          <a:blip r:embed="rId3">
            <a:alphaModFix/>
          </a:blip>
          <a:srcRect b="0" l="0" r="0" t="0"/>
          <a:stretch/>
        </p:blipFill>
        <p:spPr>
          <a:xfrm>
            <a:off x="6196614" y="2584050"/>
            <a:ext cx="5697767" cy="2147748"/>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636" name="Google Shape;636;p44"/>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500"/>
                                        <p:tgtEl>
                                          <p:spTgt spid="63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0" st="0"/>
                                            </p:txEl>
                                          </p:spTgt>
                                        </p:tgtEl>
                                        <p:attrNameLst>
                                          <p:attrName>style.visibility</p:attrName>
                                        </p:attrNameLst>
                                      </p:cBhvr>
                                      <p:to>
                                        <p:strVal val="visible"/>
                                      </p:to>
                                    </p:set>
                                    <p:anim calcmode="lin" valueType="num">
                                      <p:cBhvr additive="base">
                                        <p:cTn dur="500"/>
                                        <p:tgtEl>
                                          <p:spTgt spid="63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1" st="1"/>
                                            </p:txEl>
                                          </p:spTgt>
                                        </p:tgtEl>
                                        <p:attrNameLst>
                                          <p:attrName>style.visibility</p:attrName>
                                        </p:attrNameLst>
                                      </p:cBhvr>
                                      <p:to>
                                        <p:strVal val="visible"/>
                                      </p:to>
                                    </p:set>
                                    <p:anim calcmode="lin" valueType="num">
                                      <p:cBhvr additive="base">
                                        <p:cTn dur="500"/>
                                        <p:tgtEl>
                                          <p:spTgt spid="63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2" st="2"/>
                                            </p:txEl>
                                          </p:spTgt>
                                        </p:tgtEl>
                                        <p:attrNameLst>
                                          <p:attrName>style.visibility</p:attrName>
                                        </p:attrNameLst>
                                      </p:cBhvr>
                                      <p:to>
                                        <p:strVal val="visible"/>
                                      </p:to>
                                    </p:set>
                                    <p:anim calcmode="lin" valueType="num">
                                      <p:cBhvr additive="base">
                                        <p:cTn dur="500"/>
                                        <p:tgtEl>
                                          <p:spTgt spid="63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3" st="3"/>
                                            </p:txEl>
                                          </p:spTgt>
                                        </p:tgtEl>
                                        <p:attrNameLst>
                                          <p:attrName>style.visibility</p:attrName>
                                        </p:attrNameLst>
                                      </p:cBhvr>
                                      <p:to>
                                        <p:strVal val="visible"/>
                                      </p:to>
                                    </p:set>
                                    <p:anim calcmode="lin" valueType="num">
                                      <p:cBhvr additive="base">
                                        <p:cTn dur="500"/>
                                        <p:tgtEl>
                                          <p:spTgt spid="63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4" st="4"/>
                                            </p:txEl>
                                          </p:spTgt>
                                        </p:tgtEl>
                                        <p:attrNameLst>
                                          <p:attrName>style.visibility</p:attrName>
                                        </p:attrNameLst>
                                      </p:cBhvr>
                                      <p:to>
                                        <p:strVal val="visible"/>
                                      </p:to>
                                    </p:set>
                                    <p:anim calcmode="lin" valueType="num">
                                      <p:cBhvr additive="base">
                                        <p:cTn dur="500"/>
                                        <p:tgtEl>
                                          <p:spTgt spid="63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5" st="5"/>
                                            </p:txEl>
                                          </p:spTgt>
                                        </p:tgtEl>
                                        <p:attrNameLst>
                                          <p:attrName>style.visibility</p:attrName>
                                        </p:attrNameLst>
                                      </p:cBhvr>
                                      <p:to>
                                        <p:strVal val="visible"/>
                                      </p:to>
                                    </p:set>
                                    <p:anim calcmode="lin" valueType="num">
                                      <p:cBhvr additive="base">
                                        <p:cTn dur="500"/>
                                        <p:tgtEl>
                                          <p:spTgt spid="63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6" st="6"/>
                                            </p:txEl>
                                          </p:spTgt>
                                        </p:tgtEl>
                                        <p:attrNameLst>
                                          <p:attrName>style.visibility</p:attrName>
                                        </p:attrNameLst>
                                      </p:cBhvr>
                                      <p:to>
                                        <p:strVal val="visible"/>
                                      </p:to>
                                    </p:set>
                                    <p:anim calcmode="lin" valueType="num">
                                      <p:cBhvr additive="base">
                                        <p:cTn dur="500"/>
                                        <p:tgtEl>
                                          <p:spTgt spid="63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7" st="7"/>
                                            </p:txEl>
                                          </p:spTgt>
                                        </p:tgtEl>
                                        <p:attrNameLst>
                                          <p:attrName>style.visibility</p:attrName>
                                        </p:attrNameLst>
                                      </p:cBhvr>
                                      <p:to>
                                        <p:strVal val="visible"/>
                                      </p:to>
                                    </p:set>
                                    <p:anim calcmode="lin" valueType="num">
                                      <p:cBhvr additive="base">
                                        <p:cTn dur="500"/>
                                        <p:tgtEl>
                                          <p:spTgt spid="634">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8" st="8"/>
                                            </p:txEl>
                                          </p:spTgt>
                                        </p:tgtEl>
                                        <p:attrNameLst>
                                          <p:attrName>style.visibility</p:attrName>
                                        </p:attrNameLst>
                                      </p:cBhvr>
                                      <p:to>
                                        <p:strVal val="visible"/>
                                      </p:to>
                                    </p:set>
                                    <p:anim calcmode="lin" valueType="num">
                                      <p:cBhvr additive="base">
                                        <p:cTn dur="500"/>
                                        <p:tgtEl>
                                          <p:spTgt spid="634">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4">
                                            <p:txEl>
                                              <p:pRg end="9" st="9"/>
                                            </p:txEl>
                                          </p:spTgt>
                                        </p:tgtEl>
                                        <p:attrNameLst>
                                          <p:attrName>style.visibility</p:attrName>
                                        </p:attrNameLst>
                                      </p:cBhvr>
                                      <p:to>
                                        <p:strVal val="visible"/>
                                      </p:to>
                                    </p:set>
                                    <p:anim calcmode="lin" valueType="num">
                                      <p:cBhvr additive="base">
                                        <p:cTn dur="500"/>
                                        <p:tgtEl>
                                          <p:spTgt spid="634">
                                            <p:txEl>
                                              <p:pRg end="9" st="9"/>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500"/>
                                        <p:tgtEl>
                                          <p:spTgt spid="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5"/>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642" name="Google Shape;642;p45"/>
          <p:cNvSpPr txBox="1"/>
          <p:nvPr>
            <p:ph idx="1" type="body"/>
          </p:nvPr>
        </p:nvSpPr>
        <p:spPr>
          <a:xfrm>
            <a:off x="355107" y="2104008"/>
            <a:ext cx="10857390" cy="443883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b="1" i="0" lang="en-US" sz="2200"/>
              <a:t>This table follows all the Normal forms except the Boyce Codd Normal Form.</a:t>
            </a:r>
            <a:endParaRPr/>
          </a:p>
          <a:p>
            <a:pPr indent="-88900" lvl="0" marL="228600" rtl="0" algn="l">
              <a:lnSpc>
                <a:spcPct val="90000"/>
              </a:lnSpc>
              <a:spcBef>
                <a:spcPts val="1000"/>
              </a:spcBef>
              <a:spcAft>
                <a:spcPts val="0"/>
              </a:spcAft>
              <a:buClr>
                <a:schemeClr val="lt1"/>
              </a:buClr>
              <a:buSzPts val="2200"/>
              <a:buNone/>
            </a:pPr>
            <a:r>
              <a:t/>
            </a:r>
            <a:endParaRPr b="1" i="0" sz="2200"/>
          </a:p>
          <a:p>
            <a:pPr indent="-228600" lvl="0" marL="228600" rtl="0" algn="l">
              <a:lnSpc>
                <a:spcPct val="90000"/>
              </a:lnSpc>
              <a:spcBef>
                <a:spcPts val="1000"/>
              </a:spcBef>
              <a:spcAft>
                <a:spcPts val="0"/>
              </a:spcAft>
              <a:buClr>
                <a:schemeClr val="lt1"/>
              </a:buClr>
              <a:buSzPts val="2200"/>
              <a:buChar char="•"/>
            </a:pPr>
            <a:r>
              <a:rPr b="1" i="0" lang="en-US" sz="2200"/>
              <a:t>As you can see stuid, and subject form the primary key, which means the subject attribute is a prime attribute.</a:t>
            </a:r>
            <a:endParaRPr/>
          </a:p>
          <a:p>
            <a:pPr indent="-88900" lvl="0" marL="228600" rtl="0" algn="l">
              <a:lnSpc>
                <a:spcPct val="90000"/>
              </a:lnSpc>
              <a:spcBef>
                <a:spcPts val="1000"/>
              </a:spcBef>
              <a:spcAft>
                <a:spcPts val="0"/>
              </a:spcAft>
              <a:buClr>
                <a:schemeClr val="lt1"/>
              </a:buClr>
              <a:buSzPts val="2200"/>
              <a:buNone/>
            </a:pPr>
            <a:r>
              <a:t/>
            </a:r>
            <a:endParaRPr b="1" i="0" sz="2200"/>
          </a:p>
          <a:p>
            <a:pPr indent="-228600" lvl="0" marL="228600" rtl="0" algn="l">
              <a:lnSpc>
                <a:spcPct val="90000"/>
              </a:lnSpc>
              <a:spcBef>
                <a:spcPts val="1000"/>
              </a:spcBef>
              <a:spcAft>
                <a:spcPts val="0"/>
              </a:spcAft>
              <a:buClr>
                <a:schemeClr val="lt1"/>
              </a:buClr>
              <a:buSzPts val="2200"/>
              <a:buChar char="•"/>
            </a:pPr>
            <a:r>
              <a:rPr b="1" i="0" lang="en-US" sz="2200"/>
              <a:t>However, there exists yet another dependency - professor → subject.</a:t>
            </a:r>
            <a:endParaRPr/>
          </a:p>
          <a:p>
            <a:pPr indent="-88900" lvl="0" marL="228600" rtl="0" algn="l">
              <a:lnSpc>
                <a:spcPct val="90000"/>
              </a:lnSpc>
              <a:spcBef>
                <a:spcPts val="1000"/>
              </a:spcBef>
              <a:spcAft>
                <a:spcPts val="0"/>
              </a:spcAft>
              <a:buClr>
                <a:schemeClr val="lt1"/>
              </a:buClr>
              <a:buSzPts val="2200"/>
              <a:buNone/>
            </a:pPr>
            <a:r>
              <a:t/>
            </a:r>
            <a:endParaRPr b="1" i="0" sz="2200"/>
          </a:p>
          <a:p>
            <a:pPr indent="-228600" lvl="0" marL="228600" rtl="0" algn="l">
              <a:lnSpc>
                <a:spcPct val="90000"/>
              </a:lnSpc>
              <a:spcBef>
                <a:spcPts val="1000"/>
              </a:spcBef>
              <a:spcAft>
                <a:spcPts val="0"/>
              </a:spcAft>
              <a:buClr>
                <a:schemeClr val="lt1"/>
              </a:buClr>
              <a:buSzPts val="2200"/>
              <a:buChar char="•"/>
            </a:pPr>
            <a:r>
              <a:rPr b="1" i="0" lang="en-US" sz="2200"/>
              <a:t>BCNF does not follow in the table as a subject is a prime attribute, and the professor is a non-prime attribute.</a:t>
            </a:r>
            <a:endParaRPr/>
          </a:p>
          <a:p>
            <a:pPr indent="0" lvl="0" marL="0" rtl="0" algn="l">
              <a:lnSpc>
                <a:spcPct val="90000"/>
              </a:lnSpc>
              <a:spcBef>
                <a:spcPts val="1000"/>
              </a:spcBef>
              <a:spcAft>
                <a:spcPts val="0"/>
              </a:spcAft>
              <a:buClr>
                <a:schemeClr val="lt1"/>
              </a:buClr>
              <a:buSzPts val="2400"/>
              <a:buNone/>
            </a:pPr>
            <a:br>
              <a:rPr lang="en-US"/>
            </a:br>
            <a:endParaRPr/>
          </a:p>
        </p:txBody>
      </p:sp>
      <p:pic>
        <p:nvPicPr>
          <p:cNvPr descr="Logo&#10;&#10;Description automatically generated" id="643" name="Google Shape;643;p45"/>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1"/>
                                        </p:tgtEl>
                                        <p:attrNameLst>
                                          <p:attrName>style.visibility</p:attrName>
                                        </p:attrNameLst>
                                      </p:cBhvr>
                                      <p:to>
                                        <p:strVal val="visible"/>
                                      </p:to>
                                    </p:set>
                                    <p:anim calcmode="lin" valueType="num">
                                      <p:cBhvr additive="base">
                                        <p:cTn dur="500"/>
                                        <p:tgtEl>
                                          <p:spTgt spid="64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2">
                                            <p:txEl>
                                              <p:pRg end="0" st="0"/>
                                            </p:txEl>
                                          </p:spTgt>
                                        </p:tgtEl>
                                        <p:attrNameLst>
                                          <p:attrName>style.visibility</p:attrName>
                                        </p:attrNameLst>
                                      </p:cBhvr>
                                      <p:to>
                                        <p:strVal val="visible"/>
                                      </p:to>
                                    </p:set>
                                    <p:anim calcmode="lin" valueType="num">
                                      <p:cBhvr additive="base">
                                        <p:cTn dur="500"/>
                                        <p:tgtEl>
                                          <p:spTgt spid="64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2">
                                            <p:txEl>
                                              <p:pRg end="1" st="1"/>
                                            </p:txEl>
                                          </p:spTgt>
                                        </p:tgtEl>
                                        <p:attrNameLst>
                                          <p:attrName>style.visibility</p:attrName>
                                        </p:attrNameLst>
                                      </p:cBhvr>
                                      <p:to>
                                        <p:strVal val="visible"/>
                                      </p:to>
                                    </p:set>
                                    <p:anim calcmode="lin" valueType="num">
                                      <p:cBhvr additive="base">
                                        <p:cTn dur="500"/>
                                        <p:tgtEl>
                                          <p:spTgt spid="64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2">
                                            <p:txEl>
                                              <p:pRg end="2" st="2"/>
                                            </p:txEl>
                                          </p:spTgt>
                                        </p:tgtEl>
                                        <p:attrNameLst>
                                          <p:attrName>style.visibility</p:attrName>
                                        </p:attrNameLst>
                                      </p:cBhvr>
                                      <p:to>
                                        <p:strVal val="visible"/>
                                      </p:to>
                                    </p:set>
                                    <p:anim calcmode="lin" valueType="num">
                                      <p:cBhvr additive="base">
                                        <p:cTn dur="500"/>
                                        <p:tgtEl>
                                          <p:spTgt spid="64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2">
                                            <p:txEl>
                                              <p:pRg end="3" st="3"/>
                                            </p:txEl>
                                          </p:spTgt>
                                        </p:tgtEl>
                                        <p:attrNameLst>
                                          <p:attrName>style.visibility</p:attrName>
                                        </p:attrNameLst>
                                      </p:cBhvr>
                                      <p:to>
                                        <p:strVal val="visible"/>
                                      </p:to>
                                    </p:set>
                                    <p:anim calcmode="lin" valueType="num">
                                      <p:cBhvr additive="base">
                                        <p:cTn dur="500"/>
                                        <p:tgtEl>
                                          <p:spTgt spid="64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2">
                                            <p:txEl>
                                              <p:pRg end="4" st="4"/>
                                            </p:txEl>
                                          </p:spTgt>
                                        </p:tgtEl>
                                        <p:attrNameLst>
                                          <p:attrName>style.visibility</p:attrName>
                                        </p:attrNameLst>
                                      </p:cBhvr>
                                      <p:to>
                                        <p:strVal val="visible"/>
                                      </p:to>
                                    </p:set>
                                    <p:anim calcmode="lin" valueType="num">
                                      <p:cBhvr additive="base">
                                        <p:cTn dur="500"/>
                                        <p:tgtEl>
                                          <p:spTgt spid="642">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2">
                                            <p:txEl>
                                              <p:pRg end="5" st="5"/>
                                            </p:txEl>
                                          </p:spTgt>
                                        </p:tgtEl>
                                        <p:attrNameLst>
                                          <p:attrName>style.visibility</p:attrName>
                                        </p:attrNameLst>
                                      </p:cBhvr>
                                      <p:to>
                                        <p:strVal val="visible"/>
                                      </p:to>
                                    </p:set>
                                    <p:anim calcmode="lin" valueType="num">
                                      <p:cBhvr additive="base">
                                        <p:cTn dur="500"/>
                                        <p:tgtEl>
                                          <p:spTgt spid="642">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2">
                                            <p:txEl>
                                              <p:pRg end="6" st="6"/>
                                            </p:txEl>
                                          </p:spTgt>
                                        </p:tgtEl>
                                        <p:attrNameLst>
                                          <p:attrName>style.visibility</p:attrName>
                                        </p:attrNameLst>
                                      </p:cBhvr>
                                      <p:to>
                                        <p:strVal val="visible"/>
                                      </p:to>
                                    </p:set>
                                    <p:anim calcmode="lin" valueType="num">
                                      <p:cBhvr additive="base">
                                        <p:cTn dur="500"/>
                                        <p:tgtEl>
                                          <p:spTgt spid="642">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42">
                                            <p:txEl>
                                              <p:pRg end="7" st="7"/>
                                            </p:txEl>
                                          </p:spTgt>
                                        </p:tgtEl>
                                        <p:attrNameLst>
                                          <p:attrName>style.visibility</p:attrName>
                                        </p:attrNameLst>
                                      </p:cBhvr>
                                      <p:to>
                                        <p:strVal val="visible"/>
                                      </p:to>
                                    </p:set>
                                    <p:anim calcmode="lin" valueType="num">
                                      <p:cBhvr additive="base">
                                        <p:cTn dur="500"/>
                                        <p:tgtEl>
                                          <p:spTgt spid="642">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647" name="Shape 647"/>
        <p:cNvGrpSpPr/>
        <p:nvPr/>
      </p:nvGrpSpPr>
      <p:grpSpPr>
        <a:xfrm>
          <a:off x="0" y="0"/>
          <a:ext cx="0" cy="0"/>
          <a:chOff x="0" y="0"/>
          <a:chExt cx="0" cy="0"/>
        </a:xfrm>
      </p:grpSpPr>
      <p:grpSp>
        <p:nvGrpSpPr>
          <p:cNvPr id="648" name="Google Shape;648;p46"/>
          <p:cNvGrpSpPr/>
          <p:nvPr/>
        </p:nvGrpSpPr>
        <p:grpSpPr>
          <a:xfrm>
            <a:off x="-3176" y="0"/>
            <a:ext cx="12192000" cy="6858001"/>
            <a:chOff x="-3176" y="0"/>
            <a:chExt cx="12192000" cy="6858001"/>
          </a:xfrm>
        </p:grpSpPr>
        <p:sp>
          <p:nvSpPr>
            <p:cNvPr id="649" name="Google Shape;649;p46"/>
            <p:cNvSpPr/>
            <p:nvPr/>
          </p:nvSpPr>
          <p:spPr>
            <a:xfrm>
              <a:off x="0" y="0"/>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650" name="Google Shape;650;p46"/>
            <p:cNvPicPr preferRelativeResize="0"/>
            <p:nvPr/>
          </p:nvPicPr>
          <p:blipFill rotWithShape="1">
            <a:blip r:embed="rId3">
              <a:alphaModFix amt="10000"/>
            </a:blip>
            <a:srcRect b="0" l="0" r="0" t="0"/>
            <a:stretch/>
          </p:blipFill>
          <p:spPr>
            <a:xfrm>
              <a:off x="-3176" y="0"/>
              <a:ext cx="12192000" cy="6858000"/>
            </a:xfrm>
            <a:prstGeom prst="rect">
              <a:avLst/>
            </a:prstGeom>
            <a:noFill/>
            <a:ln>
              <a:noFill/>
            </a:ln>
          </p:spPr>
        </p:pic>
      </p:grpSp>
      <p:sp>
        <p:nvSpPr>
          <p:cNvPr id="651" name="Google Shape;651;p46"/>
          <p:cNvSpPr/>
          <p:nvPr/>
        </p:nvSpPr>
        <p:spPr>
          <a:xfrm>
            <a:off x="2" y="609600"/>
            <a:ext cx="6499753"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txBox="1"/>
          <p:nvPr>
            <p:ph type="title"/>
          </p:nvPr>
        </p:nvSpPr>
        <p:spPr>
          <a:xfrm>
            <a:off x="680321" y="753228"/>
            <a:ext cx="5632247"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rebuchet MS"/>
              <a:buNone/>
            </a:pPr>
            <a:r>
              <a:rPr b="1" lang="en-US"/>
              <a:t>CONTINUE…</a:t>
            </a:r>
            <a:endParaRPr b="1"/>
          </a:p>
        </p:txBody>
      </p:sp>
      <p:pic>
        <p:nvPicPr>
          <p:cNvPr id="653" name="Google Shape;653;p46"/>
          <p:cNvPicPr preferRelativeResize="0"/>
          <p:nvPr/>
        </p:nvPicPr>
        <p:blipFill rotWithShape="1">
          <a:blip r:embed="rId4">
            <a:alphaModFix/>
          </a:blip>
          <a:srcRect b="0" l="0" r="0" t="0"/>
          <a:stretch/>
        </p:blipFill>
        <p:spPr>
          <a:xfrm>
            <a:off x="2" y="1970240"/>
            <a:ext cx="6492240" cy="261714"/>
          </a:xfrm>
          <a:prstGeom prst="rect">
            <a:avLst/>
          </a:prstGeom>
          <a:noFill/>
          <a:ln>
            <a:noFill/>
          </a:ln>
        </p:spPr>
      </p:pic>
      <p:sp>
        <p:nvSpPr>
          <p:cNvPr id="654" name="Google Shape;654;p46"/>
          <p:cNvSpPr txBox="1"/>
          <p:nvPr>
            <p:ph idx="1" type="body"/>
          </p:nvPr>
        </p:nvSpPr>
        <p:spPr>
          <a:xfrm>
            <a:off x="680322" y="2336873"/>
            <a:ext cx="5632246" cy="359931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lang="en-US" sz="2000"/>
              <a:t>To transform the table into the BCNF, you will divide the table into two parts. One table will hold stuid which already exists, and the second table will hold a newly created column profid.</a:t>
            </a:r>
            <a:endParaRPr/>
          </a:p>
          <a:p>
            <a:pPr indent="-101600" lvl="0" marL="228600" rtl="0" algn="just">
              <a:lnSpc>
                <a:spcPct val="90000"/>
              </a:lnSpc>
              <a:spcBef>
                <a:spcPts val="1000"/>
              </a:spcBef>
              <a:spcAft>
                <a:spcPts val="0"/>
              </a:spcAft>
              <a:buClr>
                <a:schemeClr val="lt1"/>
              </a:buClr>
              <a:buSzPts val="2000"/>
              <a:buNone/>
            </a:pPr>
            <a:r>
              <a:t/>
            </a:r>
            <a:endParaRPr b="1" sz="2000"/>
          </a:p>
          <a:p>
            <a:pPr indent="-228600" lvl="0" marL="228600" rtl="0" algn="just">
              <a:lnSpc>
                <a:spcPct val="90000"/>
              </a:lnSpc>
              <a:spcBef>
                <a:spcPts val="1000"/>
              </a:spcBef>
              <a:spcAft>
                <a:spcPts val="0"/>
              </a:spcAft>
              <a:buClr>
                <a:schemeClr val="lt1"/>
              </a:buClr>
              <a:buSzPts val="2000"/>
              <a:buChar char="•"/>
            </a:pPr>
            <a:r>
              <a:rPr b="1" lang="en-US" sz="2000"/>
              <a:t>And in the second table will have the columns profid, subject, and professor, which satisfies the BCNF.</a:t>
            </a:r>
            <a:endParaRPr b="1" sz="2000"/>
          </a:p>
        </p:txBody>
      </p:sp>
      <p:pic>
        <p:nvPicPr>
          <p:cNvPr descr="Table&#10;&#10;Description automatically generated" id="655" name="Google Shape;655;p46"/>
          <p:cNvPicPr preferRelativeResize="0"/>
          <p:nvPr/>
        </p:nvPicPr>
        <p:blipFill rotWithShape="1">
          <a:blip r:embed="rId5">
            <a:alphaModFix/>
          </a:blip>
          <a:srcRect b="3" l="263" r="29173" t="0"/>
          <a:stretch/>
        </p:blipFill>
        <p:spPr>
          <a:xfrm>
            <a:off x="6984387" y="484632"/>
            <a:ext cx="4719805" cy="2836084"/>
          </a:xfrm>
          <a:prstGeom prst="rect">
            <a:avLst/>
          </a:prstGeom>
          <a:noFill/>
          <a:ln>
            <a:noFill/>
          </a:ln>
          <a:effectLst>
            <a:outerShdw blurRad="76200" rotWithShape="0" algn="tl" dir="5040000" dist="63500">
              <a:srgbClr val="000000">
                <a:alpha val="40784"/>
              </a:srgbClr>
            </a:outerShdw>
          </a:effectLst>
        </p:spPr>
      </p:pic>
      <p:pic>
        <p:nvPicPr>
          <p:cNvPr descr="Table&#10;&#10;Description automatically generated" id="656" name="Google Shape;656;p46"/>
          <p:cNvPicPr preferRelativeResize="0"/>
          <p:nvPr/>
        </p:nvPicPr>
        <p:blipFill rotWithShape="1">
          <a:blip r:embed="rId6">
            <a:alphaModFix/>
          </a:blip>
          <a:srcRect b="-1" l="12220" r="21544" t="0"/>
          <a:stretch/>
        </p:blipFill>
        <p:spPr>
          <a:xfrm>
            <a:off x="6984386" y="3632401"/>
            <a:ext cx="4719805" cy="2743530"/>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657" name="Google Shape;657;p46"/>
          <p:cNvPicPr preferRelativeResize="0"/>
          <p:nvPr/>
        </p:nvPicPr>
        <p:blipFill rotWithShape="1">
          <a:blip r:embed="rId7">
            <a:alphaModFix/>
          </a:blip>
          <a:srcRect b="0" l="0" r="0" t="0"/>
          <a:stretch/>
        </p:blipFill>
        <p:spPr>
          <a:xfrm>
            <a:off x="11033090" y="-2"/>
            <a:ext cx="1155734" cy="11557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500"/>
                                        <p:tgtEl>
                                          <p:spTgt spid="6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4">
                                            <p:txEl>
                                              <p:pRg end="0" st="0"/>
                                            </p:txEl>
                                          </p:spTgt>
                                        </p:tgtEl>
                                        <p:attrNameLst>
                                          <p:attrName>style.visibility</p:attrName>
                                        </p:attrNameLst>
                                      </p:cBhvr>
                                      <p:to>
                                        <p:strVal val="visible"/>
                                      </p:to>
                                    </p:set>
                                    <p:anim calcmode="lin" valueType="num">
                                      <p:cBhvr additive="base">
                                        <p:cTn dur="500"/>
                                        <p:tgtEl>
                                          <p:spTgt spid="65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4">
                                            <p:txEl>
                                              <p:pRg end="1" st="1"/>
                                            </p:txEl>
                                          </p:spTgt>
                                        </p:tgtEl>
                                        <p:attrNameLst>
                                          <p:attrName>style.visibility</p:attrName>
                                        </p:attrNameLst>
                                      </p:cBhvr>
                                      <p:to>
                                        <p:strVal val="visible"/>
                                      </p:to>
                                    </p:set>
                                    <p:anim calcmode="lin" valueType="num">
                                      <p:cBhvr additive="base">
                                        <p:cTn dur="500"/>
                                        <p:tgtEl>
                                          <p:spTgt spid="65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54">
                                            <p:txEl>
                                              <p:pRg end="2" st="2"/>
                                            </p:txEl>
                                          </p:spTgt>
                                        </p:tgtEl>
                                        <p:attrNameLst>
                                          <p:attrName>style.visibility</p:attrName>
                                        </p:attrNameLst>
                                      </p:cBhvr>
                                      <p:to>
                                        <p:strVal val="visible"/>
                                      </p:to>
                                    </p:set>
                                    <p:anim calcmode="lin" valueType="num">
                                      <p:cBhvr additive="base">
                                        <p:cTn dur="500"/>
                                        <p:tgtEl>
                                          <p:spTgt spid="65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661" name="Shape 661"/>
        <p:cNvGrpSpPr/>
        <p:nvPr/>
      </p:nvGrpSpPr>
      <p:grpSpPr>
        <a:xfrm>
          <a:off x="0" y="0"/>
          <a:ext cx="0" cy="0"/>
          <a:chOff x="0" y="0"/>
          <a:chExt cx="0" cy="0"/>
        </a:xfrm>
      </p:grpSpPr>
      <p:sp>
        <p:nvSpPr>
          <p:cNvPr id="662" name="Google Shape;662;p47"/>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Fourth Normal Form (4NF)</a:t>
            </a:r>
            <a:endParaRPr/>
          </a:p>
        </p:txBody>
      </p:sp>
      <p:sp>
        <p:nvSpPr>
          <p:cNvPr id="663" name="Google Shape;663;p47"/>
          <p:cNvSpPr txBox="1"/>
          <p:nvPr>
            <p:ph idx="1" type="body"/>
          </p:nvPr>
        </p:nvSpPr>
        <p:spPr>
          <a:xfrm>
            <a:off x="266701" y="2086252"/>
            <a:ext cx="5734050" cy="469628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just">
              <a:lnSpc>
                <a:spcPct val="90000"/>
              </a:lnSpc>
              <a:spcBef>
                <a:spcPts val="0"/>
              </a:spcBef>
              <a:spcAft>
                <a:spcPts val="0"/>
              </a:spcAft>
              <a:buClr>
                <a:schemeClr val="lt1"/>
              </a:buClr>
              <a:buSzPct val="100000"/>
              <a:buFont typeface="Arial"/>
              <a:buChar char="•"/>
            </a:pPr>
            <a:r>
              <a:rPr b="1" i="0" lang="en-US" sz="1800"/>
              <a:t>A relation will be in 4NF if it is in Boyce Codd’s normal form and has no multi-valued dependency.</a:t>
            </a:r>
            <a:endParaRPr/>
          </a:p>
          <a:p>
            <a:pPr indent="-131445" lvl="0" marL="228600" rtl="0" algn="just">
              <a:lnSpc>
                <a:spcPct val="90000"/>
              </a:lnSpc>
              <a:spcBef>
                <a:spcPts val="1000"/>
              </a:spcBef>
              <a:spcAft>
                <a:spcPts val="0"/>
              </a:spcAft>
              <a:buClr>
                <a:schemeClr val="lt1"/>
              </a:buClr>
              <a:buSzPct val="100000"/>
              <a:buFont typeface="Arial"/>
              <a:buNone/>
            </a:pPr>
            <a:r>
              <a:t/>
            </a:r>
            <a:endParaRPr b="1" i="0" sz="1800"/>
          </a:p>
          <a:p>
            <a:pPr indent="-228600" lvl="0" marL="228600" rtl="0" algn="just">
              <a:lnSpc>
                <a:spcPct val="90000"/>
              </a:lnSpc>
              <a:spcBef>
                <a:spcPts val="1000"/>
              </a:spcBef>
              <a:spcAft>
                <a:spcPts val="0"/>
              </a:spcAft>
              <a:buClr>
                <a:schemeClr val="lt1"/>
              </a:buClr>
              <a:buSzPct val="100000"/>
              <a:buFont typeface="Arial"/>
              <a:buChar char="•"/>
            </a:pPr>
            <a:r>
              <a:rPr b="1" i="0" lang="en-US" sz="1800"/>
              <a:t>For a dependency A → B, if for a single value of A, multiple values of B exist, then the relationship will be a multi-valued dependency.</a:t>
            </a:r>
            <a:endParaRPr/>
          </a:p>
          <a:p>
            <a:pPr indent="-131445" lvl="0" marL="228600" rtl="0" algn="just">
              <a:lnSpc>
                <a:spcPct val="90000"/>
              </a:lnSpc>
              <a:spcBef>
                <a:spcPts val="1000"/>
              </a:spcBef>
              <a:spcAft>
                <a:spcPts val="0"/>
              </a:spcAft>
              <a:buClr>
                <a:schemeClr val="lt1"/>
              </a:buClr>
              <a:buSzPct val="100000"/>
              <a:buFont typeface="Arial"/>
              <a:buNone/>
            </a:pPr>
            <a:r>
              <a:t/>
            </a:r>
            <a:endParaRPr b="1" i="0" sz="1800"/>
          </a:p>
          <a:p>
            <a:pPr indent="-228600" lvl="0" marL="228600" rtl="0" algn="just">
              <a:lnSpc>
                <a:spcPct val="90000"/>
              </a:lnSpc>
              <a:spcBef>
                <a:spcPts val="1000"/>
              </a:spcBef>
              <a:spcAft>
                <a:spcPts val="0"/>
              </a:spcAft>
              <a:buClr>
                <a:schemeClr val="lt1"/>
              </a:buClr>
              <a:buSzPct val="100000"/>
              <a:buChar char="•"/>
            </a:pPr>
            <a:r>
              <a:rPr b="1" i="0" lang="en-US" sz="1800"/>
              <a:t>The given STUDENT table is in 3NF, but the COURSE and HOBBY are two independent entities. Hence, there is no relationship between COURSE and HOBBY.</a:t>
            </a:r>
            <a:endParaRPr/>
          </a:p>
          <a:p>
            <a:pPr indent="-131445" lvl="0" marL="228600" rtl="0" algn="just">
              <a:lnSpc>
                <a:spcPct val="90000"/>
              </a:lnSpc>
              <a:spcBef>
                <a:spcPts val="1000"/>
              </a:spcBef>
              <a:spcAft>
                <a:spcPts val="0"/>
              </a:spcAft>
              <a:buClr>
                <a:schemeClr val="lt1"/>
              </a:buClr>
              <a:buSzPct val="100000"/>
              <a:buNone/>
            </a:pPr>
            <a:r>
              <a:t/>
            </a:r>
            <a:endParaRPr b="1" i="0" sz="1800"/>
          </a:p>
          <a:p>
            <a:pPr indent="-228600" lvl="0" marL="228600" rtl="0" algn="just">
              <a:lnSpc>
                <a:spcPct val="90000"/>
              </a:lnSpc>
              <a:spcBef>
                <a:spcPts val="1000"/>
              </a:spcBef>
              <a:spcAft>
                <a:spcPts val="0"/>
              </a:spcAft>
              <a:buClr>
                <a:schemeClr val="lt1"/>
              </a:buClr>
              <a:buSzPct val="100000"/>
              <a:buChar char="•"/>
            </a:pPr>
            <a:r>
              <a:rPr b="1" i="0" lang="en-US" sz="1800"/>
              <a:t>In the STUDENT relation, a student with STU_ID</a:t>
            </a:r>
            <a:r>
              <a:rPr b="1" lang="en-US" sz="1800"/>
              <a:t> </a:t>
            </a:r>
            <a:r>
              <a:rPr b="1" i="0" lang="en-US" sz="1800"/>
              <a:t>21 contains two courses, Computer and Math, and two hobbies, Dancing and Singing. So, there is a Multi-valued dependency on STU_ID, which leads to unnecessary repetition of data.</a:t>
            </a:r>
            <a:endParaRPr/>
          </a:p>
          <a:p>
            <a:pPr indent="-131445" lvl="0" marL="228600" rtl="0" algn="just">
              <a:lnSpc>
                <a:spcPct val="90000"/>
              </a:lnSpc>
              <a:spcBef>
                <a:spcPts val="1000"/>
              </a:spcBef>
              <a:spcAft>
                <a:spcPts val="0"/>
              </a:spcAft>
              <a:buClr>
                <a:schemeClr val="lt1"/>
              </a:buClr>
              <a:buSzPct val="100000"/>
              <a:buNone/>
            </a:pPr>
            <a:r>
              <a:t/>
            </a:r>
            <a:endParaRPr b="1" i="0" sz="1800"/>
          </a:p>
          <a:p>
            <a:pPr indent="-228600" lvl="0" marL="228600" rtl="0" algn="just">
              <a:lnSpc>
                <a:spcPct val="90000"/>
              </a:lnSpc>
              <a:spcBef>
                <a:spcPts val="1000"/>
              </a:spcBef>
              <a:spcAft>
                <a:spcPts val="0"/>
              </a:spcAft>
              <a:buClr>
                <a:schemeClr val="lt1"/>
              </a:buClr>
              <a:buSzPct val="100000"/>
              <a:buChar char="•"/>
            </a:pPr>
            <a:r>
              <a:rPr b="1" i="0" lang="en-US" sz="1800"/>
              <a:t>So, to make the above table into 4NF, we can decompose it into two tables</a:t>
            </a:r>
            <a:endParaRPr/>
          </a:p>
          <a:p>
            <a:pPr indent="-169227" lvl="0" marL="228600" rtl="0" algn="l">
              <a:lnSpc>
                <a:spcPct val="90000"/>
              </a:lnSpc>
              <a:spcBef>
                <a:spcPts val="1000"/>
              </a:spcBef>
              <a:spcAft>
                <a:spcPts val="0"/>
              </a:spcAft>
              <a:buClr>
                <a:schemeClr val="lt1"/>
              </a:buClr>
              <a:buSzPct val="100000"/>
              <a:buNone/>
            </a:pPr>
            <a:r>
              <a:t/>
            </a:r>
            <a:endParaRPr sz="1100"/>
          </a:p>
          <a:p>
            <a:pPr indent="-169227" lvl="0" marL="228600" rtl="0" algn="l">
              <a:lnSpc>
                <a:spcPct val="90000"/>
              </a:lnSpc>
              <a:spcBef>
                <a:spcPts val="1000"/>
              </a:spcBef>
              <a:spcAft>
                <a:spcPts val="0"/>
              </a:spcAft>
              <a:buClr>
                <a:schemeClr val="lt1"/>
              </a:buClr>
              <a:buSzPct val="100000"/>
              <a:buNone/>
            </a:pPr>
            <a:r>
              <a:t/>
            </a:r>
            <a:endParaRPr sz="1100"/>
          </a:p>
        </p:txBody>
      </p:sp>
      <p:pic>
        <p:nvPicPr>
          <p:cNvPr descr="Table&#10;&#10;Description automatically generated" id="664" name="Google Shape;664;p47"/>
          <p:cNvPicPr preferRelativeResize="0"/>
          <p:nvPr/>
        </p:nvPicPr>
        <p:blipFill rotWithShape="1">
          <a:blip r:embed="rId3">
            <a:alphaModFix/>
          </a:blip>
          <a:srcRect b="0" l="0" r="0" t="0"/>
          <a:stretch/>
        </p:blipFill>
        <p:spPr>
          <a:xfrm>
            <a:off x="6296025" y="2706877"/>
            <a:ext cx="5629275" cy="2627123"/>
          </a:xfrm>
          <a:prstGeom prst="rect">
            <a:avLst/>
          </a:prstGeom>
          <a:noFill/>
          <a:ln>
            <a:noFill/>
          </a:ln>
        </p:spPr>
      </p:pic>
      <p:pic>
        <p:nvPicPr>
          <p:cNvPr descr="Logo&#10;&#10;Description automatically generated" id="665" name="Google Shape;665;p47"/>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0" st="0"/>
                                            </p:txEl>
                                          </p:spTgt>
                                        </p:tgtEl>
                                        <p:attrNameLst>
                                          <p:attrName>style.visibility</p:attrName>
                                        </p:attrNameLst>
                                      </p:cBhvr>
                                      <p:to>
                                        <p:strVal val="visible"/>
                                      </p:to>
                                    </p:set>
                                    <p:animEffect filter="fade" transition="in">
                                      <p:cBhvr>
                                        <p:cTn dur="1000"/>
                                        <p:tgtEl>
                                          <p:spTgt spid="6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1" st="1"/>
                                            </p:txEl>
                                          </p:spTgt>
                                        </p:tgtEl>
                                        <p:attrNameLst>
                                          <p:attrName>style.visibility</p:attrName>
                                        </p:attrNameLst>
                                      </p:cBhvr>
                                      <p:to>
                                        <p:strVal val="visible"/>
                                      </p:to>
                                    </p:set>
                                    <p:animEffect filter="fade" transition="in">
                                      <p:cBhvr>
                                        <p:cTn dur="1000"/>
                                        <p:tgtEl>
                                          <p:spTgt spid="6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2" st="2"/>
                                            </p:txEl>
                                          </p:spTgt>
                                        </p:tgtEl>
                                        <p:attrNameLst>
                                          <p:attrName>style.visibility</p:attrName>
                                        </p:attrNameLst>
                                      </p:cBhvr>
                                      <p:to>
                                        <p:strVal val="visible"/>
                                      </p:to>
                                    </p:set>
                                    <p:animEffect filter="fade" transition="in">
                                      <p:cBhvr>
                                        <p:cTn dur="1000"/>
                                        <p:tgtEl>
                                          <p:spTgt spid="6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3" st="3"/>
                                            </p:txEl>
                                          </p:spTgt>
                                        </p:tgtEl>
                                        <p:attrNameLst>
                                          <p:attrName>style.visibility</p:attrName>
                                        </p:attrNameLst>
                                      </p:cBhvr>
                                      <p:to>
                                        <p:strVal val="visible"/>
                                      </p:to>
                                    </p:set>
                                    <p:animEffect filter="fade" transition="in">
                                      <p:cBhvr>
                                        <p:cTn dur="1000"/>
                                        <p:tgtEl>
                                          <p:spTgt spid="6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4" st="4"/>
                                            </p:txEl>
                                          </p:spTgt>
                                        </p:tgtEl>
                                        <p:attrNameLst>
                                          <p:attrName>style.visibility</p:attrName>
                                        </p:attrNameLst>
                                      </p:cBhvr>
                                      <p:to>
                                        <p:strVal val="visible"/>
                                      </p:to>
                                    </p:set>
                                    <p:animEffect filter="fade" transition="in">
                                      <p:cBhvr>
                                        <p:cTn dur="1000"/>
                                        <p:tgtEl>
                                          <p:spTgt spid="6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5" st="5"/>
                                            </p:txEl>
                                          </p:spTgt>
                                        </p:tgtEl>
                                        <p:attrNameLst>
                                          <p:attrName>style.visibility</p:attrName>
                                        </p:attrNameLst>
                                      </p:cBhvr>
                                      <p:to>
                                        <p:strVal val="visible"/>
                                      </p:to>
                                    </p:set>
                                    <p:animEffect filter="fade" transition="in">
                                      <p:cBhvr>
                                        <p:cTn dur="1000"/>
                                        <p:tgtEl>
                                          <p:spTgt spid="6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6" st="6"/>
                                            </p:txEl>
                                          </p:spTgt>
                                        </p:tgtEl>
                                        <p:attrNameLst>
                                          <p:attrName>style.visibility</p:attrName>
                                        </p:attrNameLst>
                                      </p:cBhvr>
                                      <p:to>
                                        <p:strVal val="visible"/>
                                      </p:to>
                                    </p:set>
                                    <p:animEffect filter="fade" transition="in">
                                      <p:cBhvr>
                                        <p:cTn dur="1000"/>
                                        <p:tgtEl>
                                          <p:spTgt spid="6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7" st="7"/>
                                            </p:txEl>
                                          </p:spTgt>
                                        </p:tgtEl>
                                        <p:attrNameLst>
                                          <p:attrName>style.visibility</p:attrName>
                                        </p:attrNameLst>
                                      </p:cBhvr>
                                      <p:to>
                                        <p:strVal val="visible"/>
                                      </p:to>
                                    </p:set>
                                    <p:animEffect filter="fade" transition="in">
                                      <p:cBhvr>
                                        <p:cTn dur="1000"/>
                                        <p:tgtEl>
                                          <p:spTgt spid="66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8" st="8"/>
                                            </p:txEl>
                                          </p:spTgt>
                                        </p:tgtEl>
                                        <p:attrNameLst>
                                          <p:attrName>style.visibility</p:attrName>
                                        </p:attrNameLst>
                                      </p:cBhvr>
                                      <p:to>
                                        <p:strVal val="visible"/>
                                      </p:to>
                                    </p:set>
                                    <p:animEffect filter="fade" transition="in">
                                      <p:cBhvr>
                                        <p:cTn dur="1000"/>
                                        <p:tgtEl>
                                          <p:spTgt spid="66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9" st="9"/>
                                            </p:txEl>
                                          </p:spTgt>
                                        </p:tgtEl>
                                        <p:attrNameLst>
                                          <p:attrName>style.visibility</p:attrName>
                                        </p:attrNameLst>
                                      </p:cBhvr>
                                      <p:to>
                                        <p:strVal val="visible"/>
                                      </p:to>
                                    </p:set>
                                    <p:animEffect filter="fade" transition="in">
                                      <p:cBhvr>
                                        <p:cTn dur="1000"/>
                                        <p:tgtEl>
                                          <p:spTgt spid="66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3">
                                            <p:txEl>
                                              <p:pRg end="10" st="10"/>
                                            </p:txEl>
                                          </p:spTgt>
                                        </p:tgtEl>
                                        <p:attrNameLst>
                                          <p:attrName>style.visibility</p:attrName>
                                        </p:attrNameLst>
                                      </p:cBhvr>
                                      <p:to>
                                        <p:strVal val="visible"/>
                                      </p:to>
                                    </p:set>
                                    <p:animEffect filter="fade" transition="in">
                                      <p:cBhvr>
                                        <p:cTn dur="1000"/>
                                        <p:tgtEl>
                                          <p:spTgt spid="66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4"/>
                                        </p:tgtEl>
                                        <p:attrNameLst>
                                          <p:attrName>style.visibility</p:attrName>
                                        </p:attrNameLst>
                                      </p:cBhvr>
                                      <p:to>
                                        <p:strVal val="visible"/>
                                      </p:to>
                                    </p:set>
                                    <p:anim calcmode="lin" valueType="num">
                                      <p:cBhvr additive="base">
                                        <p:cTn dur="500"/>
                                        <p:tgtEl>
                                          <p:spTgt spid="6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pic>
        <p:nvPicPr>
          <p:cNvPr descr="A picture containing table&#10;&#10;Description automatically generated" id="671" name="Google Shape;671;p48"/>
          <p:cNvPicPr preferRelativeResize="0"/>
          <p:nvPr>
            <p:ph idx="1" type="body"/>
          </p:nvPr>
        </p:nvPicPr>
        <p:blipFill rotWithShape="1">
          <a:blip r:embed="rId3">
            <a:alphaModFix/>
          </a:blip>
          <a:srcRect b="0" l="0" r="0" t="0"/>
          <a:stretch/>
        </p:blipFill>
        <p:spPr>
          <a:xfrm>
            <a:off x="342900" y="2679574"/>
            <a:ext cx="5753100" cy="2787775"/>
          </a:xfrm>
          <a:prstGeom prst="rect">
            <a:avLst/>
          </a:prstGeom>
          <a:noFill/>
          <a:ln>
            <a:noFill/>
          </a:ln>
        </p:spPr>
      </p:pic>
      <p:pic>
        <p:nvPicPr>
          <p:cNvPr descr="Table&#10;&#10;Description automatically generated" id="672" name="Google Shape;672;p48"/>
          <p:cNvPicPr preferRelativeResize="0"/>
          <p:nvPr/>
        </p:nvPicPr>
        <p:blipFill rotWithShape="1">
          <a:blip r:embed="rId4">
            <a:alphaModFix/>
          </a:blip>
          <a:srcRect b="0" l="0" r="0" t="0"/>
          <a:stretch/>
        </p:blipFill>
        <p:spPr>
          <a:xfrm>
            <a:off x="6410325" y="2679574"/>
            <a:ext cx="5638799" cy="2787775"/>
          </a:xfrm>
          <a:prstGeom prst="rect">
            <a:avLst/>
          </a:prstGeom>
          <a:noFill/>
          <a:ln>
            <a:noFill/>
          </a:ln>
        </p:spPr>
      </p:pic>
      <p:pic>
        <p:nvPicPr>
          <p:cNvPr descr="Logo&#10;&#10;Description automatically generated" id="673" name="Google Shape;673;p48"/>
          <p:cNvPicPr preferRelativeResize="0"/>
          <p:nvPr/>
        </p:nvPicPr>
        <p:blipFill rotWithShape="1">
          <a:blip r:embed="rId5">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0"/>
                                        </p:tgtEl>
                                        <p:attrNameLst>
                                          <p:attrName>style.visibility</p:attrName>
                                        </p:attrNameLst>
                                      </p:cBhvr>
                                      <p:to>
                                        <p:strVal val="visible"/>
                                      </p:to>
                                    </p:set>
                                    <p:anim calcmode="lin" valueType="num">
                                      <p:cBhvr additive="base">
                                        <p:cTn dur="500"/>
                                        <p:tgtEl>
                                          <p:spTgt spid="6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2000"/>
                                        <p:tgtEl>
                                          <p:spTgt spid="6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20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i="0" lang="en-US" sz="4000">
                <a:latin typeface="Trebuchet MS"/>
                <a:ea typeface="Trebuchet MS"/>
                <a:cs typeface="Trebuchet MS"/>
                <a:sym typeface="Trebuchet MS"/>
              </a:rPr>
              <a:t>Fifth normal form (5NF)</a:t>
            </a:r>
            <a:endParaRPr b="1" sz="4000">
              <a:latin typeface="Trebuchet MS"/>
              <a:ea typeface="Trebuchet MS"/>
              <a:cs typeface="Trebuchet MS"/>
              <a:sym typeface="Trebuchet MS"/>
            </a:endParaRPr>
          </a:p>
        </p:txBody>
      </p:sp>
      <p:sp>
        <p:nvSpPr>
          <p:cNvPr id="679" name="Google Shape;679;p49"/>
          <p:cNvSpPr txBox="1"/>
          <p:nvPr>
            <p:ph idx="1" type="body"/>
          </p:nvPr>
        </p:nvSpPr>
        <p:spPr>
          <a:xfrm>
            <a:off x="680321" y="2336872"/>
            <a:ext cx="9613861" cy="400178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400"/>
              <a:buFont typeface="Arial"/>
              <a:buChar char="•"/>
            </a:pPr>
            <a:r>
              <a:rPr b="1" i="0" lang="en-US"/>
              <a:t>A relation is in 5NF if it is in 4NF and not contains any join dependency and joining should be lossless.</a:t>
            </a:r>
            <a:endParaRPr/>
          </a:p>
          <a:p>
            <a:pPr indent="-76200" lvl="0" marL="228600" rtl="0" algn="just">
              <a:lnSpc>
                <a:spcPct val="90000"/>
              </a:lnSpc>
              <a:spcBef>
                <a:spcPts val="1000"/>
              </a:spcBef>
              <a:spcAft>
                <a:spcPts val="0"/>
              </a:spcAft>
              <a:buClr>
                <a:schemeClr val="lt1"/>
              </a:buClr>
              <a:buSzPts val="2400"/>
              <a:buFont typeface="Arial"/>
              <a:buNone/>
            </a:pPr>
            <a:r>
              <a:t/>
            </a:r>
            <a:endParaRPr b="1" i="0"/>
          </a:p>
          <a:p>
            <a:pPr indent="-228600" lvl="0" marL="228600" rtl="0" algn="just">
              <a:lnSpc>
                <a:spcPct val="90000"/>
              </a:lnSpc>
              <a:spcBef>
                <a:spcPts val="1000"/>
              </a:spcBef>
              <a:spcAft>
                <a:spcPts val="0"/>
              </a:spcAft>
              <a:buClr>
                <a:schemeClr val="lt1"/>
              </a:buClr>
              <a:buSzPts val="2400"/>
              <a:buFont typeface="Arial"/>
              <a:buChar char="•"/>
            </a:pPr>
            <a:r>
              <a:rPr b="1" i="0" lang="en-US"/>
              <a:t>5NF is satisfied when all the tables are broken into as many tables as possible in order to avoid redundancy.</a:t>
            </a:r>
            <a:endParaRPr/>
          </a:p>
          <a:p>
            <a:pPr indent="-76200" lvl="0" marL="228600" rtl="0" algn="just">
              <a:lnSpc>
                <a:spcPct val="90000"/>
              </a:lnSpc>
              <a:spcBef>
                <a:spcPts val="1000"/>
              </a:spcBef>
              <a:spcAft>
                <a:spcPts val="0"/>
              </a:spcAft>
              <a:buClr>
                <a:schemeClr val="lt1"/>
              </a:buClr>
              <a:buSzPts val="2400"/>
              <a:buFont typeface="Arial"/>
              <a:buNone/>
            </a:pPr>
            <a:r>
              <a:t/>
            </a:r>
            <a:endParaRPr b="1" i="0"/>
          </a:p>
          <a:p>
            <a:pPr indent="-228600" lvl="0" marL="228600" rtl="0" algn="just">
              <a:lnSpc>
                <a:spcPct val="90000"/>
              </a:lnSpc>
              <a:spcBef>
                <a:spcPts val="1000"/>
              </a:spcBef>
              <a:spcAft>
                <a:spcPts val="0"/>
              </a:spcAft>
              <a:buClr>
                <a:schemeClr val="lt1"/>
              </a:buClr>
              <a:buSzPts val="2400"/>
              <a:buFont typeface="Arial"/>
              <a:buChar char="•"/>
            </a:pPr>
            <a:r>
              <a:rPr b="1" i="0" lang="en-US"/>
              <a:t>5NF is also known as Project-join normal form (PJ/NF).</a:t>
            </a:r>
            <a:endParaRPr/>
          </a:p>
          <a:p>
            <a:pPr indent="0" lvl="0" marL="0" rtl="0" algn="just">
              <a:lnSpc>
                <a:spcPct val="90000"/>
              </a:lnSpc>
              <a:spcBef>
                <a:spcPts val="1000"/>
              </a:spcBef>
              <a:spcAft>
                <a:spcPts val="0"/>
              </a:spcAft>
              <a:buClr>
                <a:schemeClr val="lt1"/>
              </a:buClr>
              <a:buSzPts val="2400"/>
              <a:buNone/>
            </a:pPr>
            <a:r>
              <a:t/>
            </a:r>
            <a:endParaRPr b="0" i="0">
              <a:solidFill>
                <a:srgbClr val="000000"/>
              </a:solidFill>
              <a:latin typeface="Inter"/>
              <a:ea typeface="Inter"/>
              <a:cs typeface="Inter"/>
              <a:sym typeface="Inter"/>
            </a:endParaRPr>
          </a:p>
          <a:p>
            <a:pPr indent="-76200" lvl="0" marL="228600" rtl="0" algn="l">
              <a:lnSpc>
                <a:spcPct val="90000"/>
              </a:lnSpc>
              <a:spcBef>
                <a:spcPts val="1000"/>
              </a:spcBef>
              <a:spcAft>
                <a:spcPts val="0"/>
              </a:spcAft>
              <a:buClr>
                <a:schemeClr val="lt1"/>
              </a:buClr>
              <a:buSzPts val="2400"/>
              <a:buNone/>
            </a:pPr>
            <a:r>
              <a:t/>
            </a:r>
            <a:endParaRPr/>
          </a:p>
        </p:txBody>
      </p:sp>
      <p:pic>
        <p:nvPicPr>
          <p:cNvPr descr="Logo&#10;&#10;Description automatically generated" id="680" name="Google Shape;680;p49"/>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500"/>
                                        <p:tgtEl>
                                          <p:spTgt spid="6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249" name="Shape 249"/>
        <p:cNvGrpSpPr/>
        <p:nvPr/>
      </p:nvGrpSpPr>
      <p:grpSpPr>
        <a:xfrm>
          <a:off x="0" y="0"/>
          <a:ext cx="0" cy="0"/>
          <a:chOff x="0" y="0"/>
          <a:chExt cx="0" cy="0"/>
        </a:xfrm>
      </p:grpSpPr>
      <p:sp>
        <p:nvSpPr>
          <p:cNvPr id="250" name="Google Shape;250;p5"/>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251" name="Google Shape;251;p5"/>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252" name="Google Shape;252;p5"/>
          <p:cNvSpPr/>
          <p:nvPr/>
        </p:nvSpPr>
        <p:spPr>
          <a:xfrm>
            <a:off x="7555992" y="0"/>
            <a:ext cx="4636008"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53" name="Google Shape;253;p5"/>
          <p:cNvSpPr/>
          <p:nvPr/>
        </p:nvSpPr>
        <p:spPr>
          <a:xfrm>
            <a:off x="2" y="609600"/>
            <a:ext cx="7876030"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txBox="1"/>
          <p:nvPr>
            <p:ph type="title"/>
          </p:nvPr>
        </p:nvSpPr>
        <p:spPr>
          <a:xfrm>
            <a:off x="680321" y="753228"/>
            <a:ext cx="7087552"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Poppins"/>
              <a:buNone/>
            </a:pPr>
            <a:r>
              <a:rPr b="1" i="0" lang="en-US">
                <a:latin typeface="Poppins"/>
                <a:ea typeface="Poppins"/>
                <a:cs typeface="Poppins"/>
                <a:sym typeface="Poppins"/>
              </a:rPr>
              <a:t>Database – Primary Key</a:t>
            </a:r>
            <a:endParaRPr/>
          </a:p>
        </p:txBody>
      </p:sp>
      <p:pic>
        <p:nvPicPr>
          <p:cNvPr id="255" name="Google Shape;255;p5"/>
          <p:cNvPicPr preferRelativeResize="0"/>
          <p:nvPr/>
        </p:nvPicPr>
        <p:blipFill rotWithShape="1">
          <a:blip r:embed="rId4">
            <a:alphaModFix/>
          </a:blip>
          <a:srcRect b="0" l="0" r="0" t="0"/>
          <a:stretch/>
        </p:blipFill>
        <p:spPr>
          <a:xfrm>
            <a:off x="2" y="1970240"/>
            <a:ext cx="7967048" cy="321164"/>
          </a:xfrm>
          <a:prstGeom prst="rect">
            <a:avLst/>
          </a:prstGeom>
          <a:noFill/>
          <a:ln>
            <a:noFill/>
          </a:ln>
        </p:spPr>
      </p:pic>
      <p:sp>
        <p:nvSpPr>
          <p:cNvPr id="256" name="Google Shape;256;p5"/>
          <p:cNvSpPr txBox="1"/>
          <p:nvPr>
            <p:ph idx="1" type="body"/>
          </p:nvPr>
        </p:nvSpPr>
        <p:spPr>
          <a:xfrm>
            <a:off x="257175" y="2121426"/>
            <a:ext cx="6846357" cy="4393673"/>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i="0" lang="en-US" sz="2000"/>
              <a:t>The primary key is very useful when we need to identify only one value from the entity. However, the entity may contain various keys, but the most suitable key is called the Primary Key. </a:t>
            </a:r>
            <a:endParaRPr/>
          </a:p>
          <a:p>
            <a:pPr indent="-101600" lvl="0" marL="228600" rtl="0" algn="just">
              <a:lnSpc>
                <a:spcPct val="90000"/>
              </a:lnSpc>
              <a:spcBef>
                <a:spcPts val="1000"/>
              </a:spcBef>
              <a:spcAft>
                <a:spcPts val="0"/>
              </a:spcAft>
              <a:buClr>
                <a:schemeClr val="lt1"/>
              </a:buClr>
              <a:buSzPts val="2000"/>
              <a:buNone/>
            </a:pPr>
            <a:r>
              <a:t/>
            </a:r>
            <a:endParaRPr b="1" i="0" sz="2000"/>
          </a:p>
          <a:p>
            <a:pPr indent="-228600" lvl="0" marL="228600" rtl="0" algn="just">
              <a:lnSpc>
                <a:spcPct val="90000"/>
              </a:lnSpc>
              <a:spcBef>
                <a:spcPts val="1000"/>
              </a:spcBef>
              <a:spcAft>
                <a:spcPts val="0"/>
              </a:spcAft>
              <a:buClr>
                <a:schemeClr val="lt1"/>
              </a:buClr>
              <a:buSzPts val="2000"/>
              <a:buChar char="•"/>
            </a:pPr>
            <a:r>
              <a:rPr b="1" i="0" lang="en-US" sz="2000"/>
              <a:t>For example, the key that can be used to identify an employee in an Employee table can be Employee ID, as it is different for every entry in the table. So, we can make Employee ID the Primary Key in this case. </a:t>
            </a:r>
            <a:endParaRPr/>
          </a:p>
          <a:p>
            <a:pPr indent="-101600" lvl="0" marL="228600" rtl="0" algn="just">
              <a:lnSpc>
                <a:spcPct val="90000"/>
              </a:lnSpc>
              <a:spcBef>
                <a:spcPts val="1000"/>
              </a:spcBef>
              <a:spcAft>
                <a:spcPts val="0"/>
              </a:spcAft>
              <a:buClr>
                <a:schemeClr val="lt1"/>
              </a:buClr>
              <a:buSzPts val="2000"/>
              <a:buNone/>
            </a:pPr>
            <a:r>
              <a:t/>
            </a:r>
            <a:endParaRPr b="1" i="0" sz="2000"/>
          </a:p>
          <a:p>
            <a:pPr indent="-228600" lvl="0" marL="228600" rtl="0" algn="l">
              <a:lnSpc>
                <a:spcPct val="90000"/>
              </a:lnSpc>
              <a:spcBef>
                <a:spcPts val="1000"/>
              </a:spcBef>
              <a:spcAft>
                <a:spcPts val="0"/>
              </a:spcAft>
              <a:buClr>
                <a:schemeClr val="lt1"/>
              </a:buClr>
              <a:buSzPts val="2000"/>
              <a:buChar char="•"/>
            </a:pPr>
            <a:r>
              <a:rPr b="1" i="0" lang="en-US" sz="2000"/>
              <a:t>Now the selection of an employee can be made by using the primary key. </a:t>
            </a:r>
            <a:br>
              <a:rPr lang="en-US" sz="1700"/>
            </a:br>
            <a:endParaRPr sz="1700"/>
          </a:p>
        </p:txBody>
      </p:sp>
      <p:pic>
        <p:nvPicPr>
          <p:cNvPr descr="Background pattern&#10;&#10;Description automatically generated" id="257" name="Google Shape;257;p5"/>
          <p:cNvPicPr preferRelativeResize="0"/>
          <p:nvPr/>
        </p:nvPicPr>
        <p:blipFill rotWithShape="1">
          <a:blip r:embed="rId5">
            <a:alphaModFix/>
          </a:blip>
          <a:srcRect b="0" l="0" r="0" t="0"/>
          <a:stretch/>
        </p:blipFill>
        <p:spPr>
          <a:xfrm>
            <a:off x="7783853" y="2752280"/>
            <a:ext cx="4234182" cy="2238819"/>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258" name="Google Shape;258;p5"/>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anim calcmode="lin" valueType="num">
                                      <p:cBhvr additive="base">
                                        <p:cTn dur="500"/>
                                        <p:tgtEl>
                                          <p:spTgt spid="25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anim calcmode="lin" valueType="num">
                                      <p:cBhvr additive="base">
                                        <p:cTn dur="500"/>
                                        <p:tgtEl>
                                          <p:spTgt spid="25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anim calcmode="lin" valueType="num">
                                      <p:cBhvr additive="base">
                                        <p:cTn dur="500"/>
                                        <p:tgtEl>
                                          <p:spTgt spid="25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3" st="3"/>
                                            </p:txEl>
                                          </p:spTgt>
                                        </p:tgtEl>
                                        <p:attrNameLst>
                                          <p:attrName>style.visibility</p:attrName>
                                        </p:attrNameLst>
                                      </p:cBhvr>
                                      <p:to>
                                        <p:strVal val="visible"/>
                                      </p:to>
                                    </p:set>
                                    <p:anim calcmode="lin" valueType="num">
                                      <p:cBhvr additive="base">
                                        <p:cTn dur="500"/>
                                        <p:tgtEl>
                                          <p:spTgt spid="25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xEl>
                                              <p:pRg end="4" st="4"/>
                                            </p:txEl>
                                          </p:spTgt>
                                        </p:tgtEl>
                                        <p:attrNameLst>
                                          <p:attrName>style.visibility</p:attrName>
                                        </p:attrNameLst>
                                      </p:cBhvr>
                                      <p:to>
                                        <p:strVal val="visible"/>
                                      </p:to>
                                    </p:set>
                                    <p:anim calcmode="lin" valueType="num">
                                      <p:cBhvr additive="base">
                                        <p:cTn dur="500"/>
                                        <p:tgtEl>
                                          <p:spTgt spid="25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684" name="Shape 684"/>
        <p:cNvGrpSpPr/>
        <p:nvPr/>
      </p:nvGrpSpPr>
      <p:grpSpPr>
        <a:xfrm>
          <a:off x="0" y="0"/>
          <a:ext cx="0" cy="0"/>
          <a:chOff x="0" y="0"/>
          <a:chExt cx="0" cy="0"/>
        </a:xfrm>
      </p:grpSpPr>
      <p:sp>
        <p:nvSpPr>
          <p:cNvPr id="685" name="Google Shape;685;p5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sp>
        <p:nvSpPr>
          <p:cNvPr id="686" name="Google Shape;686;p50"/>
          <p:cNvSpPr txBox="1"/>
          <p:nvPr>
            <p:ph idx="1" type="body"/>
          </p:nvPr>
        </p:nvSpPr>
        <p:spPr>
          <a:xfrm>
            <a:off x="151315" y="2024109"/>
            <a:ext cx="6068510" cy="4651899"/>
          </a:xfrm>
          <a:prstGeom prst="rect">
            <a:avLst/>
          </a:prstGeom>
          <a:noFill/>
          <a:ln>
            <a:noFill/>
          </a:ln>
        </p:spPr>
        <p:txBody>
          <a:bodyPr anchorCtr="0" anchor="t" bIns="45700" lIns="91425" spcFirstLastPara="1" rIns="91425" wrap="square" tIns="45700">
            <a:normAutofit lnSpcReduction="10000"/>
          </a:bodyPr>
          <a:lstStyle/>
          <a:p>
            <a:pPr indent="-228600" lvl="0" marL="228600" rtl="0" algn="just">
              <a:lnSpc>
                <a:spcPct val="90000"/>
              </a:lnSpc>
              <a:spcBef>
                <a:spcPts val="0"/>
              </a:spcBef>
              <a:spcAft>
                <a:spcPts val="0"/>
              </a:spcAft>
              <a:buClr>
                <a:schemeClr val="lt1"/>
              </a:buClr>
              <a:buSzPts val="2000"/>
              <a:buChar char="•"/>
            </a:pPr>
            <a:r>
              <a:rPr b="1" i="0" lang="en-US" sz="2000"/>
              <a:t>In the table, John takes both Computer and Math classes for Semester 1, but he doesn't take a Math class for Semester 2. In this case, a combination of all these fields is required to identify valid data.</a:t>
            </a:r>
            <a:endParaRPr/>
          </a:p>
          <a:p>
            <a:pPr indent="-101600" lvl="0" marL="228600" rtl="0" algn="just">
              <a:lnSpc>
                <a:spcPct val="90000"/>
              </a:lnSpc>
              <a:spcBef>
                <a:spcPts val="1000"/>
              </a:spcBef>
              <a:spcAft>
                <a:spcPts val="0"/>
              </a:spcAft>
              <a:buClr>
                <a:schemeClr val="lt1"/>
              </a:buClr>
              <a:buSzPts val="2000"/>
              <a:buNone/>
            </a:pPr>
            <a:r>
              <a:t/>
            </a:r>
            <a:endParaRPr b="1" i="0" sz="2000"/>
          </a:p>
          <a:p>
            <a:pPr indent="-228600" lvl="0" marL="228600" rtl="0" algn="just">
              <a:lnSpc>
                <a:spcPct val="90000"/>
              </a:lnSpc>
              <a:spcBef>
                <a:spcPts val="1000"/>
              </a:spcBef>
              <a:spcAft>
                <a:spcPts val="0"/>
              </a:spcAft>
              <a:buClr>
                <a:schemeClr val="lt1"/>
              </a:buClr>
              <a:buSzPts val="2000"/>
              <a:buChar char="•"/>
            </a:pPr>
            <a:r>
              <a:rPr b="1" i="0" lang="en-US" sz="2000"/>
              <a:t>Suppose we add a new Semester as Semester 3 but do not know about the subject and who will be taking that subject, so we leave Lecturer and Subject as NULL. But all three columns together act as a primary key, so we can't leave the other two columns blank.</a:t>
            </a:r>
            <a:endParaRPr/>
          </a:p>
          <a:p>
            <a:pPr indent="-101600" lvl="0" marL="228600" rtl="0" algn="just">
              <a:lnSpc>
                <a:spcPct val="90000"/>
              </a:lnSpc>
              <a:spcBef>
                <a:spcPts val="1000"/>
              </a:spcBef>
              <a:spcAft>
                <a:spcPts val="0"/>
              </a:spcAft>
              <a:buClr>
                <a:schemeClr val="lt1"/>
              </a:buClr>
              <a:buSzPts val="2000"/>
              <a:buNone/>
            </a:pPr>
            <a:r>
              <a:t/>
            </a:r>
            <a:endParaRPr b="1" i="0" sz="2000"/>
          </a:p>
          <a:p>
            <a:pPr indent="-228600" lvl="0" marL="228600" rtl="0" algn="just">
              <a:lnSpc>
                <a:spcPct val="90000"/>
              </a:lnSpc>
              <a:spcBef>
                <a:spcPts val="1000"/>
              </a:spcBef>
              <a:spcAft>
                <a:spcPts val="0"/>
              </a:spcAft>
              <a:buClr>
                <a:schemeClr val="lt1"/>
              </a:buClr>
              <a:buSzPts val="2000"/>
              <a:buChar char="•"/>
            </a:pPr>
            <a:r>
              <a:rPr b="1" i="0" lang="en-US" sz="2000"/>
              <a:t>So , to make the above table into 5NF, we can decompose it into three relations P1, P2 &amp; P3:</a:t>
            </a:r>
            <a:endParaRPr/>
          </a:p>
          <a:p>
            <a:pPr indent="-139700" lvl="0" marL="228600" rtl="0" algn="l">
              <a:lnSpc>
                <a:spcPct val="90000"/>
              </a:lnSpc>
              <a:spcBef>
                <a:spcPts val="1000"/>
              </a:spcBef>
              <a:spcAft>
                <a:spcPts val="0"/>
              </a:spcAft>
              <a:buClr>
                <a:schemeClr val="lt1"/>
              </a:buClr>
              <a:buSzPts val="1400"/>
              <a:buNone/>
            </a:pPr>
            <a:r>
              <a:t/>
            </a:r>
            <a:endParaRPr sz="1400"/>
          </a:p>
        </p:txBody>
      </p:sp>
      <p:pic>
        <p:nvPicPr>
          <p:cNvPr descr="Graphical user interface, application&#10;&#10;Description automatically generated" id="687" name="Google Shape;687;p50"/>
          <p:cNvPicPr preferRelativeResize="0"/>
          <p:nvPr/>
        </p:nvPicPr>
        <p:blipFill rotWithShape="1">
          <a:blip r:embed="rId3">
            <a:alphaModFix/>
          </a:blip>
          <a:srcRect b="0" l="0" r="0" t="0"/>
          <a:stretch/>
        </p:blipFill>
        <p:spPr>
          <a:xfrm>
            <a:off x="6400800" y="2805600"/>
            <a:ext cx="5639886" cy="2376000"/>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688" name="Google Shape;688;p50"/>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6">
                                            <p:txEl>
                                              <p:pRg end="0" st="0"/>
                                            </p:txEl>
                                          </p:spTgt>
                                        </p:tgtEl>
                                        <p:attrNameLst>
                                          <p:attrName>style.visibility</p:attrName>
                                        </p:attrNameLst>
                                      </p:cBhvr>
                                      <p:to>
                                        <p:strVal val="visible"/>
                                      </p:to>
                                    </p:set>
                                    <p:anim calcmode="lin" valueType="num">
                                      <p:cBhvr additive="base">
                                        <p:cTn dur="500"/>
                                        <p:tgtEl>
                                          <p:spTgt spid="686">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6">
                                            <p:txEl>
                                              <p:pRg end="1" st="1"/>
                                            </p:txEl>
                                          </p:spTgt>
                                        </p:tgtEl>
                                        <p:attrNameLst>
                                          <p:attrName>style.visibility</p:attrName>
                                        </p:attrNameLst>
                                      </p:cBhvr>
                                      <p:to>
                                        <p:strVal val="visible"/>
                                      </p:to>
                                    </p:set>
                                    <p:anim calcmode="lin" valueType="num">
                                      <p:cBhvr additive="base">
                                        <p:cTn dur="500"/>
                                        <p:tgtEl>
                                          <p:spTgt spid="686">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6">
                                            <p:txEl>
                                              <p:pRg end="2" st="2"/>
                                            </p:txEl>
                                          </p:spTgt>
                                        </p:tgtEl>
                                        <p:attrNameLst>
                                          <p:attrName>style.visibility</p:attrName>
                                        </p:attrNameLst>
                                      </p:cBhvr>
                                      <p:to>
                                        <p:strVal val="visible"/>
                                      </p:to>
                                    </p:set>
                                    <p:anim calcmode="lin" valueType="num">
                                      <p:cBhvr additive="base">
                                        <p:cTn dur="500"/>
                                        <p:tgtEl>
                                          <p:spTgt spid="686">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6">
                                            <p:txEl>
                                              <p:pRg end="3" st="3"/>
                                            </p:txEl>
                                          </p:spTgt>
                                        </p:tgtEl>
                                        <p:attrNameLst>
                                          <p:attrName>style.visibility</p:attrName>
                                        </p:attrNameLst>
                                      </p:cBhvr>
                                      <p:to>
                                        <p:strVal val="visible"/>
                                      </p:to>
                                    </p:set>
                                    <p:anim calcmode="lin" valueType="num">
                                      <p:cBhvr additive="base">
                                        <p:cTn dur="500"/>
                                        <p:tgtEl>
                                          <p:spTgt spid="686">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6">
                                            <p:txEl>
                                              <p:pRg end="4" st="4"/>
                                            </p:txEl>
                                          </p:spTgt>
                                        </p:tgtEl>
                                        <p:attrNameLst>
                                          <p:attrName>style.visibility</p:attrName>
                                        </p:attrNameLst>
                                      </p:cBhvr>
                                      <p:to>
                                        <p:strVal val="visible"/>
                                      </p:to>
                                    </p:set>
                                    <p:anim calcmode="lin" valueType="num">
                                      <p:cBhvr additive="base">
                                        <p:cTn dur="500"/>
                                        <p:tgtEl>
                                          <p:spTgt spid="686">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6">
                                            <p:txEl>
                                              <p:pRg end="5" st="5"/>
                                            </p:txEl>
                                          </p:spTgt>
                                        </p:tgtEl>
                                        <p:attrNameLst>
                                          <p:attrName>style.visibility</p:attrName>
                                        </p:attrNameLst>
                                      </p:cBhvr>
                                      <p:to>
                                        <p:strVal val="visible"/>
                                      </p:to>
                                    </p:set>
                                    <p:anim calcmode="lin" valueType="num">
                                      <p:cBhvr additive="base">
                                        <p:cTn dur="500"/>
                                        <p:tgtEl>
                                          <p:spTgt spid="686">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500"/>
                                        <p:tgtEl>
                                          <p:spTgt spid="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1"/>
          <p:cNvSpPr txBox="1"/>
          <p:nvPr>
            <p:ph type="title"/>
          </p:nvPr>
        </p:nvSpPr>
        <p:spPr>
          <a:xfrm>
            <a:off x="133165" y="753228"/>
            <a:ext cx="10161017"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lang="en-US" sz="4000"/>
              <a:t>CONTINUE…</a:t>
            </a:r>
            <a:endParaRPr b="1" sz="4000"/>
          </a:p>
        </p:txBody>
      </p:sp>
      <p:pic>
        <p:nvPicPr>
          <p:cNvPr descr="Table&#10;&#10;Description automatically generated" id="694" name="Google Shape;694;p51"/>
          <p:cNvPicPr preferRelativeResize="0"/>
          <p:nvPr>
            <p:ph idx="1" type="body"/>
          </p:nvPr>
        </p:nvPicPr>
        <p:blipFill rotWithShape="1">
          <a:blip r:embed="rId3">
            <a:alphaModFix/>
          </a:blip>
          <a:srcRect b="0" l="0" r="0" t="0"/>
          <a:stretch/>
        </p:blipFill>
        <p:spPr>
          <a:xfrm>
            <a:off x="314244" y="2143266"/>
            <a:ext cx="5781756" cy="2283733"/>
          </a:xfrm>
          <a:prstGeom prst="rect">
            <a:avLst/>
          </a:prstGeom>
          <a:noFill/>
          <a:ln>
            <a:noFill/>
          </a:ln>
        </p:spPr>
      </p:pic>
      <p:pic>
        <p:nvPicPr>
          <p:cNvPr descr="Table&#10;&#10;Description automatically generated" id="695" name="Google Shape;695;p51"/>
          <p:cNvPicPr preferRelativeResize="0"/>
          <p:nvPr/>
        </p:nvPicPr>
        <p:blipFill rotWithShape="1">
          <a:blip r:embed="rId4">
            <a:alphaModFix/>
          </a:blip>
          <a:srcRect b="0" l="0" r="0" t="0"/>
          <a:stretch/>
        </p:blipFill>
        <p:spPr>
          <a:xfrm>
            <a:off x="6409678" y="2143266"/>
            <a:ext cx="5681707" cy="2357713"/>
          </a:xfrm>
          <a:prstGeom prst="rect">
            <a:avLst/>
          </a:prstGeom>
          <a:noFill/>
          <a:ln>
            <a:noFill/>
          </a:ln>
        </p:spPr>
      </p:pic>
      <p:pic>
        <p:nvPicPr>
          <p:cNvPr descr="Table&#10;&#10;Description automatically generated" id="696" name="Google Shape;696;p51"/>
          <p:cNvPicPr preferRelativeResize="0"/>
          <p:nvPr/>
        </p:nvPicPr>
        <p:blipFill rotWithShape="1">
          <a:blip r:embed="rId5">
            <a:alphaModFix/>
          </a:blip>
          <a:srcRect b="0" l="0" r="0" t="0"/>
          <a:stretch/>
        </p:blipFill>
        <p:spPr>
          <a:xfrm>
            <a:off x="1636687" y="4589617"/>
            <a:ext cx="8145488" cy="2195096"/>
          </a:xfrm>
          <a:prstGeom prst="rect">
            <a:avLst/>
          </a:prstGeom>
          <a:noFill/>
          <a:ln>
            <a:noFill/>
          </a:ln>
        </p:spPr>
      </p:pic>
      <p:pic>
        <p:nvPicPr>
          <p:cNvPr descr="Logo&#10;&#10;Description automatically generated" id="697" name="Google Shape;697;p51"/>
          <p:cNvPicPr preferRelativeResize="0"/>
          <p:nvPr/>
        </p:nvPicPr>
        <p:blipFill rotWithShape="1">
          <a:blip r:embed="rId6">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1000"/>
                                        <p:tgtEl>
                                          <p:spTgt spid="6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1000"/>
                                        <p:tgtEl>
                                          <p:spTgt spid="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500"/>
                                        <p:tgtEl>
                                          <p:spTgt spid="6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i="0" lang="en-US" sz="4000">
                <a:latin typeface="Trebuchet MS"/>
                <a:ea typeface="Trebuchet MS"/>
                <a:cs typeface="Trebuchet MS"/>
                <a:sym typeface="Trebuchet MS"/>
              </a:rPr>
              <a:t>Advantages of Normalization</a:t>
            </a:r>
            <a:endParaRPr b="1" sz="4000">
              <a:latin typeface="Trebuchet MS"/>
              <a:ea typeface="Trebuchet MS"/>
              <a:cs typeface="Trebuchet MS"/>
              <a:sym typeface="Trebuchet MS"/>
            </a:endParaRPr>
          </a:p>
        </p:txBody>
      </p:sp>
      <p:sp>
        <p:nvSpPr>
          <p:cNvPr id="703" name="Google Shape;703;p52"/>
          <p:cNvSpPr txBox="1"/>
          <p:nvPr>
            <p:ph idx="1" type="body"/>
          </p:nvPr>
        </p:nvSpPr>
        <p:spPr>
          <a:xfrm>
            <a:off x="680321" y="2336872"/>
            <a:ext cx="10230335" cy="4214847"/>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Font typeface="Arial"/>
              <a:buChar char="•"/>
            </a:pPr>
            <a:r>
              <a:rPr b="1" i="0" lang="en-US" sz="2000">
                <a:latin typeface="Trebuchet MS"/>
                <a:ea typeface="Trebuchet MS"/>
                <a:cs typeface="Trebuchet MS"/>
                <a:sym typeface="Trebuchet MS"/>
              </a:rPr>
              <a:t>Normalization helps to minimize data redundancy.</a:t>
            </a:r>
            <a:endParaRPr/>
          </a:p>
          <a:p>
            <a:pPr indent="-101600" lvl="0" marL="228600" rtl="0" algn="just">
              <a:lnSpc>
                <a:spcPct val="90000"/>
              </a:lnSpc>
              <a:spcBef>
                <a:spcPts val="1000"/>
              </a:spcBef>
              <a:spcAft>
                <a:spcPts val="0"/>
              </a:spcAft>
              <a:buClr>
                <a:schemeClr val="lt1"/>
              </a:buClr>
              <a:buSzPts val="2000"/>
              <a:buFont typeface="Arial"/>
              <a:buNone/>
            </a:pPr>
            <a:r>
              <a:t/>
            </a:r>
            <a:endParaRPr b="1" i="0" sz="2000">
              <a:latin typeface="Trebuchet MS"/>
              <a:ea typeface="Trebuchet MS"/>
              <a:cs typeface="Trebuchet MS"/>
              <a:sym typeface="Trebuchet MS"/>
            </a:endParaRPr>
          </a:p>
          <a:p>
            <a:pPr indent="-228600" lvl="0" marL="228600" rtl="0" algn="just">
              <a:lnSpc>
                <a:spcPct val="90000"/>
              </a:lnSpc>
              <a:spcBef>
                <a:spcPts val="1000"/>
              </a:spcBef>
              <a:spcAft>
                <a:spcPts val="0"/>
              </a:spcAft>
              <a:buClr>
                <a:schemeClr val="lt1"/>
              </a:buClr>
              <a:buSzPts val="2000"/>
              <a:buFont typeface="Arial"/>
              <a:buChar char="•"/>
            </a:pPr>
            <a:r>
              <a:rPr b="1" i="0" lang="en-US" sz="2000">
                <a:latin typeface="Trebuchet MS"/>
                <a:ea typeface="Trebuchet MS"/>
                <a:cs typeface="Trebuchet MS"/>
                <a:sym typeface="Trebuchet MS"/>
              </a:rPr>
              <a:t>Greater overall database organization.</a:t>
            </a:r>
            <a:endParaRPr/>
          </a:p>
          <a:p>
            <a:pPr indent="-101600" lvl="0" marL="228600" rtl="0" algn="just">
              <a:lnSpc>
                <a:spcPct val="90000"/>
              </a:lnSpc>
              <a:spcBef>
                <a:spcPts val="1000"/>
              </a:spcBef>
              <a:spcAft>
                <a:spcPts val="0"/>
              </a:spcAft>
              <a:buClr>
                <a:schemeClr val="lt1"/>
              </a:buClr>
              <a:buSzPts val="2000"/>
              <a:buFont typeface="Arial"/>
              <a:buNone/>
            </a:pPr>
            <a:r>
              <a:t/>
            </a:r>
            <a:endParaRPr b="1" i="0" sz="2000">
              <a:latin typeface="Trebuchet MS"/>
              <a:ea typeface="Trebuchet MS"/>
              <a:cs typeface="Trebuchet MS"/>
              <a:sym typeface="Trebuchet MS"/>
            </a:endParaRPr>
          </a:p>
          <a:p>
            <a:pPr indent="-228600" lvl="0" marL="228600" rtl="0" algn="just">
              <a:lnSpc>
                <a:spcPct val="90000"/>
              </a:lnSpc>
              <a:spcBef>
                <a:spcPts val="1000"/>
              </a:spcBef>
              <a:spcAft>
                <a:spcPts val="0"/>
              </a:spcAft>
              <a:buClr>
                <a:schemeClr val="lt1"/>
              </a:buClr>
              <a:buSzPts val="2000"/>
              <a:buFont typeface="Arial"/>
              <a:buChar char="•"/>
            </a:pPr>
            <a:r>
              <a:rPr b="1" i="0" lang="en-US" sz="2000">
                <a:latin typeface="Trebuchet MS"/>
                <a:ea typeface="Trebuchet MS"/>
                <a:cs typeface="Trebuchet MS"/>
                <a:sym typeface="Trebuchet MS"/>
              </a:rPr>
              <a:t>Data consistency within the database.</a:t>
            </a:r>
            <a:endParaRPr/>
          </a:p>
          <a:p>
            <a:pPr indent="-101600" lvl="0" marL="228600" rtl="0" algn="just">
              <a:lnSpc>
                <a:spcPct val="90000"/>
              </a:lnSpc>
              <a:spcBef>
                <a:spcPts val="1000"/>
              </a:spcBef>
              <a:spcAft>
                <a:spcPts val="0"/>
              </a:spcAft>
              <a:buClr>
                <a:schemeClr val="lt1"/>
              </a:buClr>
              <a:buSzPts val="2000"/>
              <a:buFont typeface="Arial"/>
              <a:buNone/>
            </a:pPr>
            <a:r>
              <a:t/>
            </a:r>
            <a:endParaRPr b="1" i="0" sz="2000">
              <a:latin typeface="Trebuchet MS"/>
              <a:ea typeface="Trebuchet MS"/>
              <a:cs typeface="Trebuchet MS"/>
              <a:sym typeface="Trebuchet MS"/>
            </a:endParaRPr>
          </a:p>
          <a:p>
            <a:pPr indent="-228600" lvl="0" marL="228600" rtl="0" algn="just">
              <a:lnSpc>
                <a:spcPct val="90000"/>
              </a:lnSpc>
              <a:spcBef>
                <a:spcPts val="1000"/>
              </a:spcBef>
              <a:spcAft>
                <a:spcPts val="0"/>
              </a:spcAft>
              <a:buClr>
                <a:schemeClr val="lt1"/>
              </a:buClr>
              <a:buSzPts val="2000"/>
              <a:buFont typeface="Arial"/>
              <a:buChar char="•"/>
            </a:pPr>
            <a:r>
              <a:rPr b="1" i="0" lang="en-US" sz="2000">
                <a:latin typeface="Trebuchet MS"/>
                <a:ea typeface="Trebuchet MS"/>
                <a:cs typeface="Trebuchet MS"/>
                <a:sym typeface="Trebuchet MS"/>
              </a:rPr>
              <a:t>Much more flexible database design.</a:t>
            </a:r>
            <a:endParaRPr/>
          </a:p>
          <a:p>
            <a:pPr indent="-101600" lvl="0" marL="228600" rtl="0" algn="just">
              <a:lnSpc>
                <a:spcPct val="90000"/>
              </a:lnSpc>
              <a:spcBef>
                <a:spcPts val="1000"/>
              </a:spcBef>
              <a:spcAft>
                <a:spcPts val="0"/>
              </a:spcAft>
              <a:buClr>
                <a:schemeClr val="lt1"/>
              </a:buClr>
              <a:buSzPts val="2000"/>
              <a:buFont typeface="Arial"/>
              <a:buNone/>
            </a:pPr>
            <a:r>
              <a:t/>
            </a:r>
            <a:endParaRPr b="1" i="0" sz="2000">
              <a:latin typeface="Trebuchet MS"/>
              <a:ea typeface="Trebuchet MS"/>
              <a:cs typeface="Trebuchet MS"/>
              <a:sym typeface="Trebuchet MS"/>
            </a:endParaRPr>
          </a:p>
          <a:p>
            <a:pPr indent="-228600" lvl="0" marL="228600" rtl="0" algn="just">
              <a:lnSpc>
                <a:spcPct val="90000"/>
              </a:lnSpc>
              <a:spcBef>
                <a:spcPts val="1000"/>
              </a:spcBef>
              <a:spcAft>
                <a:spcPts val="0"/>
              </a:spcAft>
              <a:buClr>
                <a:schemeClr val="lt1"/>
              </a:buClr>
              <a:buSzPts val="2000"/>
              <a:buFont typeface="Arial"/>
              <a:buChar char="•"/>
            </a:pPr>
            <a:r>
              <a:rPr b="1" i="0" lang="en-US" sz="2000">
                <a:latin typeface="Trebuchet MS"/>
                <a:ea typeface="Trebuchet MS"/>
                <a:cs typeface="Trebuchet MS"/>
                <a:sym typeface="Trebuchet MS"/>
              </a:rPr>
              <a:t>Enforces the concept of relational integrity.</a:t>
            </a:r>
            <a:endParaRPr/>
          </a:p>
          <a:p>
            <a:pPr indent="-76200" lvl="0" marL="228600" rtl="0" algn="l">
              <a:lnSpc>
                <a:spcPct val="90000"/>
              </a:lnSpc>
              <a:spcBef>
                <a:spcPts val="1000"/>
              </a:spcBef>
              <a:spcAft>
                <a:spcPts val="0"/>
              </a:spcAft>
              <a:buClr>
                <a:schemeClr val="lt1"/>
              </a:buClr>
              <a:buSzPts val="2400"/>
              <a:buNone/>
            </a:pPr>
            <a:r>
              <a:t/>
            </a:r>
            <a:endParaRPr/>
          </a:p>
        </p:txBody>
      </p:sp>
      <p:pic>
        <p:nvPicPr>
          <p:cNvPr descr="Logo&#10;&#10;Description automatically generated" id="704" name="Google Shape;704;p52"/>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0" st="0"/>
                                            </p:txEl>
                                          </p:spTgt>
                                        </p:tgtEl>
                                        <p:attrNameLst>
                                          <p:attrName>style.visibility</p:attrName>
                                        </p:attrNameLst>
                                      </p:cBhvr>
                                      <p:to>
                                        <p:strVal val="visible"/>
                                      </p:to>
                                    </p:set>
                                    <p:animEffect filter="fade" transition="in">
                                      <p:cBhvr>
                                        <p:cTn dur="500"/>
                                        <p:tgtEl>
                                          <p:spTgt spid="7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1" st="1"/>
                                            </p:txEl>
                                          </p:spTgt>
                                        </p:tgtEl>
                                        <p:attrNameLst>
                                          <p:attrName>style.visibility</p:attrName>
                                        </p:attrNameLst>
                                      </p:cBhvr>
                                      <p:to>
                                        <p:strVal val="visible"/>
                                      </p:to>
                                    </p:set>
                                    <p:animEffect filter="fade" transition="in">
                                      <p:cBhvr>
                                        <p:cTn dur="500"/>
                                        <p:tgtEl>
                                          <p:spTgt spid="7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2" st="2"/>
                                            </p:txEl>
                                          </p:spTgt>
                                        </p:tgtEl>
                                        <p:attrNameLst>
                                          <p:attrName>style.visibility</p:attrName>
                                        </p:attrNameLst>
                                      </p:cBhvr>
                                      <p:to>
                                        <p:strVal val="visible"/>
                                      </p:to>
                                    </p:set>
                                    <p:animEffect filter="fade" transition="in">
                                      <p:cBhvr>
                                        <p:cTn dur="500"/>
                                        <p:tgtEl>
                                          <p:spTgt spid="7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3" st="3"/>
                                            </p:txEl>
                                          </p:spTgt>
                                        </p:tgtEl>
                                        <p:attrNameLst>
                                          <p:attrName>style.visibility</p:attrName>
                                        </p:attrNameLst>
                                      </p:cBhvr>
                                      <p:to>
                                        <p:strVal val="visible"/>
                                      </p:to>
                                    </p:set>
                                    <p:animEffect filter="fade" transition="in">
                                      <p:cBhvr>
                                        <p:cTn dur="500"/>
                                        <p:tgtEl>
                                          <p:spTgt spid="7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4" st="4"/>
                                            </p:txEl>
                                          </p:spTgt>
                                        </p:tgtEl>
                                        <p:attrNameLst>
                                          <p:attrName>style.visibility</p:attrName>
                                        </p:attrNameLst>
                                      </p:cBhvr>
                                      <p:to>
                                        <p:strVal val="visible"/>
                                      </p:to>
                                    </p:set>
                                    <p:animEffect filter="fade" transition="in">
                                      <p:cBhvr>
                                        <p:cTn dur="500"/>
                                        <p:tgtEl>
                                          <p:spTgt spid="7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5" st="5"/>
                                            </p:txEl>
                                          </p:spTgt>
                                        </p:tgtEl>
                                        <p:attrNameLst>
                                          <p:attrName>style.visibility</p:attrName>
                                        </p:attrNameLst>
                                      </p:cBhvr>
                                      <p:to>
                                        <p:strVal val="visible"/>
                                      </p:to>
                                    </p:set>
                                    <p:animEffect filter="fade" transition="in">
                                      <p:cBhvr>
                                        <p:cTn dur="500"/>
                                        <p:tgtEl>
                                          <p:spTgt spid="7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6" st="6"/>
                                            </p:txEl>
                                          </p:spTgt>
                                        </p:tgtEl>
                                        <p:attrNameLst>
                                          <p:attrName>style.visibility</p:attrName>
                                        </p:attrNameLst>
                                      </p:cBhvr>
                                      <p:to>
                                        <p:strVal val="visible"/>
                                      </p:to>
                                    </p:set>
                                    <p:animEffect filter="fade" transition="in">
                                      <p:cBhvr>
                                        <p:cTn dur="500"/>
                                        <p:tgtEl>
                                          <p:spTgt spid="70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7" st="7"/>
                                            </p:txEl>
                                          </p:spTgt>
                                        </p:tgtEl>
                                        <p:attrNameLst>
                                          <p:attrName>style.visibility</p:attrName>
                                        </p:attrNameLst>
                                      </p:cBhvr>
                                      <p:to>
                                        <p:strVal val="visible"/>
                                      </p:to>
                                    </p:set>
                                    <p:animEffect filter="fade" transition="in">
                                      <p:cBhvr>
                                        <p:cTn dur="500"/>
                                        <p:tgtEl>
                                          <p:spTgt spid="70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8" st="8"/>
                                            </p:txEl>
                                          </p:spTgt>
                                        </p:tgtEl>
                                        <p:attrNameLst>
                                          <p:attrName>style.visibility</p:attrName>
                                        </p:attrNameLst>
                                      </p:cBhvr>
                                      <p:to>
                                        <p:strVal val="visible"/>
                                      </p:to>
                                    </p:set>
                                    <p:animEffect filter="fade" transition="in">
                                      <p:cBhvr>
                                        <p:cTn dur="500"/>
                                        <p:tgtEl>
                                          <p:spTgt spid="70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xEl>
                                              <p:pRg end="9" st="9"/>
                                            </p:txEl>
                                          </p:spTgt>
                                        </p:tgtEl>
                                        <p:attrNameLst>
                                          <p:attrName>style.visibility</p:attrName>
                                        </p:attrNameLst>
                                      </p:cBhvr>
                                      <p:to>
                                        <p:strVal val="visible"/>
                                      </p:to>
                                    </p:set>
                                    <p:animEffect filter="fade" transition="in">
                                      <p:cBhvr>
                                        <p:cTn dur="500"/>
                                        <p:tgtEl>
                                          <p:spTgt spid="70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rebuchet MS"/>
              <a:buNone/>
            </a:pPr>
            <a:r>
              <a:rPr b="1" i="0" lang="en-US" sz="4000">
                <a:latin typeface="Trebuchet MS"/>
                <a:ea typeface="Trebuchet MS"/>
                <a:cs typeface="Trebuchet MS"/>
                <a:sym typeface="Trebuchet MS"/>
              </a:rPr>
              <a:t>Disadvantages of Normalization</a:t>
            </a:r>
            <a:endParaRPr b="1" sz="4000">
              <a:latin typeface="Trebuchet MS"/>
              <a:ea typeface="Trebuchet MS"/>
              <a:cs typeface="Trebuchet MS"/>
              <a:sym typeface="Trebuchet MS"/>
            </a:endParaRPr>
          </a:p>
        </p:txBody>
      </p:sp>
      <p:sp>
        <p:nvSpPr>
          <p:cNvPr id="710" name="Google Shape;710;p53"/>
          <p:cNvSpPr txBox="1"/>
          <p:nvPr>
            <p:ph idx="1" type="body"/>
          </p:nvPr>
        </p:nvSpPr>
        <p:spPr>
          <a:xfrm>
            <a:off x="680321" y="2336873"/>
            <a:ext cx="10541054" cy="359931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Font typeface="Arial"/>
              <a:buChar char="•"/>
            </a:pPr>
            <a:r>
              <a:rPr b="1" i="0" lang="en-US" sz="2000">
                <a:latin typeface="Trebuchet MS"/>
                <a:ea typeface="Trebuchet MS"/>
                <a:cs typeface="Trebuchet MS"/>
                <a:sym typeface="Trebuchet MS"/>
              </a:rPr>
              <a:t>You cannot start building the database before knowing what the user needs.</a:t>
            </a:r>
            <a:endParaRPr/>
          </a:p>
          <a:p>
            <a:pPr indent="-101600" lvl="0" marL="228600" rtl="0" algn="just">
              <a:lnSpc>
                <a:spcPct val="90000"/>
              </a:lnSpc>
              <a:spcBef>
                <a:spcPts val="1000"/>
              </a:spcBef>
              <a:spcAft>
                <a:spcPts val="0"/>
              </a:spcAft>
              <a:buClr>
                <a:schemeClr val="lt1"/>
              </a:buClr>
              <a:buSzPts val="2000"/>
              <a:buFont typeface="Arial"/>
              <a:buNone/>
            </a:pPr>
            <a:r>
              <a:t/>
            </a:r>
            <a:endParaRPr b="1" i="0" sz="2000">
              <a:latin typeface="Trebuchet MS"/>
              <a:ea typeface="Trebuchet MS"/>
              <a:cs typeface="Trebuchet MS"/>
              <a:sym typeface="Trebuchet MS"/>
            </a:endParaRPr>
          </a:p>
          <a:p>
            <a:pPr indent="-228600" lvl="0" marL="228600" rtl="0" algn="just">
              <a:lnSpc>
                <a:spcPct val="90000"/>
              </a:lnSpc>
              <a:spcBef>
                <a:spcPts val="1000"/>
              </a:spcBef>
              <a:spcAft>
                <a:spcPts val="0"/>
              </a:spcAft>
              <a:buClr>
                <a:schemeClr val="lt1"/>
              </a:buClr>
              <a:buSzPts val="2000"/>
              <a:buFont typeface="Arial"/>
              <a:buChar char="•"/>
            </a:pPr>
            <a:r>
              <a:rPr b="1" i="0" lang="en-US" sz="2000">
                <a:latin typeface="Trebuchet MS"/>
                <a:ea typeface="Trebuchet MS"/>
                <a:cs typeface="Trebuchet MS"/>
                <a:sym typeface="Trebuchet MS"/>
              </a:rPr>
              <a:t>The performance degrades when normalizing the relations to higher normal forms, i.e., 4NF, 5NF.</a:t>
            </a:r>
            <a:endParaRPr/>
          </a:p>
          <a:p>
            <a:pPr indent="-101600" lvl="0" marL="228600" rtl="0" algn="just">
              <a:lnSpc>
                <a:spcPct val="90000"/>
              </a:lnSpc>
              <a:spcBef>
                <a:spcPts val="1000"/>
              </a:spcBef>
              <a:spcAft>
                <a:spcPts val="0"/>
              </a:spcAft>
              <a:buClr>
                <a:schemeClr val="lt1"/>
              </a:buClr>
              <a:buSzPts val="2000"/>
              <a:buFont typeface="Arial"/>
              <a:buNone/>
            </a:pPr>
            <a:r>
              <a:t/>
            </a:r>
            <a:endParaRPr b="1" i="0" sz="2000">
              <a:latin typeface="Trebuchet MS"/>
              <a:ea typeface="Trebuchet MS"/>
              <a:cs typeface="Trebuchet MS"/>
              <a:sym typeface="Trebuchet MS"/>
            </a:endParaRPr>
          </a:p>
          <a:p>
            <a:pPr indent="-228600" lvl="0" marL="228600" rtl="0" algn="just">
              <a:lnSpc>
                <a:spcPct val="90000"/>
              </a:lnSpc>
              <a:spcBef>
                <a:spcPts val="1000"/>
              </a:spcBef>
              <a:spcAft>
                <a:spcPts val="0"/>
              </a:spcAft>
              <a:buClr>
                <a:schemeClr val="lt1"/>
              </a:buClr>
              <a:buSzPts val="2000"/>
              <a:buFont typeface="Arial"/>
              <a:buChar char="•"/>
            </a:pPr>
            <a:r>
              <a:rPr b="1" i="0" lang="en-US" sz="2000">
                <a:latin typeface="Trebuchet MS"/>
                <a:ea typeface="Trebuchet MS"/>
                <a:cs typeface="Trebuchet MS"/>
                <a:sym typeface="Trebuchet MS"/>
              </a:rPr>
              <a:t>It is very time-consuming and difficult to normalize relations of a higher degree.</a:t>
            </a:r>
            <a:endParaRPr/>
          </a:p>
          <a:p>
            <a:pPr indent="-101600" lvl="0" marL="228600" rtl="0" algn="just">
              <a:lnSpc>
                <a:spcPct val="90000"/>
              </a:lnSpc>
              <a:spcBef>
                <a:spcPts val="1000"/>
              </a:spcBef>
              <a:spcAft>
                <a:spcPts val="0"/>
              </a:spcAft>
              <a:buClr>
                <a:schemeClr val="lt1"/>
              </a:buClr>
              <a:buSzPts val="2000"/>
              <a:buFont typeface="Arial"/>
              <a:buNone/>
            </a:pPr>
            <a:r>
              <a:t/>
            </a:r>
            <a:endParaRPr b="1" i="0" sz="2000">
              <a:latin typeface="Trebuchet MS"/>
              <a:ea typeface="Trebuchet MS"/>
              <a:cs typeface="Trebuchet MS"/>
              <a:sym typeface="Trebuchet MS"/>
            </a:endParaRPr>
          </a:p>
          <a:p>
            <a:pPr indent="-228600" lvl="0" marL="228600" rtl="0" algn="just">
              <a:lnSpc>
                <a:spcPct val="90000"/>
              </a:lnSpc>
              <a:spcBef>
                <a:spcPts val="1000"/>
              </a:spcBef>
              <a:spcAft>
                <a:spcPts val="0"/>
              </a:spcAft>
              <a:buClr>
                <a:schemeClr val="lt1"/>
              </a:buClr>
              <a:buSzPts val="2000"/>
              <a:buFont typeface="Arial"/>
              <a:buChar char="•"/>
            </a:pPr>
            <a:r>
              <a:rPr b="1" i="0" lang="en-US" sz="2000">
                <a:latin typeface="Trebuchet MS"/>
                <a:ea typeface="Trebuchet MS"/>
                <a:cs typeface="Trebuchet MS"/>
                <a:sym typeface="Trebuchet MS"/>
              </a:rPr>
              <a:t>Careless decomposition may lead to a bad database design, leading to serious problems.</a:t>
            </a:r>
            <a:endParaRPr/>
          </a:p>
          <a:p>
            <a:pPr indent="-76200" lvl="0" marL="228600" rtl="0" algn="l">
              <a:lnSpc>
                <a:spcPct val="90000"/>
              </a:lnSpc>
              <a:spcBef>
                <a:spcPts val="1000"/>
              </a:spcBef>
              <a:spcAft>
                <a:spcPts val="0"/>
              </a:spcAft>
              <a:buClr>
                <a:schemeClr val="lt1"/>
              </a:buClr>
              <a:buSzPts val="2400"/>
              <a:buNone/>
            </a:pPr>
            <a:r>
              <a:t/>
            </a:r>
            <a:endParaRPr/>
          </a:p>
        </p:txBody>
      </p:sp>
      <p:pic>
        <p:nvPicPr>
          <p:cNvPr descr="Logo&#10;&#10;Description automatically generated" id="711" name="Google Shape;711;p53"/>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xEl>
                                              <p:pRg end="0" st="0"/>
                                            </p:txEl>
                                          </p:spTgt>
                                        </p:tgtEl>
                                        <p:attrNameLst>
                                          <p:attrName>style.visibility</p:attrName>
                                        </p:attrNameLst>
                                      </p:cBhvr>
                                      <p:to>
                                        <p:strVal val="visible"/>
                                      </p:to>
                                    </p:set>
                                    <p:anim calcmode="lin" valueType="num">
                                      <p:cBhvr additive="base">
                                        <p:cTn dur="500"/>
                                        <p:tgtEl>
                                          <p:spTgt spid="7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xEl>
                                              <p:pRg end="1" st="1"/>
                                            </p:txEl>
                                          </p:spTgt>
                                        </p:tgtEl>
                                        <p:attrNameLst>
                                          <p:attrName>style.visibility</p:attrName>
                                        </p:attrNameLst>
                                      </p:cBhvr>
                                      <p:to>
                                        <p:strVal val="visible"/>
                                      </p:to>
                                    </p:set>
                                    <p:anim calcmode="lin" valueType="num">
                                      <p:cBhvr additive="base">
                                        <p:cTn dur="500"/>
                                        <p:tgtEl>
                                          <p:spTgt spid="71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xEl>
                                              <p:pRg end="2" st="2"/>
                                            </p:txEl>
                                          </p:spTgt>
                                        </p:tgtEl>
                                        <p:attrNameLst>
                                          <p:attrName>style.visibility</p:attrName>
                                        </p:attrNameLst>
                                      </p:cBhvr>
                                      <p:to>
                                        <p:strVal val="visible"/>
                                      </p:to>
                                    </p:set>
                                    <p:anim calcmode="lin" valueType="num">
                                      <p:cBhvr additive="base">
                                        <p:cTn dur="500"/>
                                        <p:tgtEl>
                                          <p:spTgt spid="71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xEl>
                                              <p:pRg end="3" st="3"/>
                                            </p:txEl>
                                          </p:spTgt>
                                        </p:tgtEl>
                                        <p:attrNameLst>
                                          <p:attrName>style.visibility</p:attrName>
                                        </p:attrNameLst>
                                      </p:cBhvr>
                                      <p:to>
                                        <p:strVal val="visible"/>
                                      </p:to>
                                    </p:set>
                                    <p:anim calcmode="lin" valueType="num">
                                      <p:cBhvr additive="base">
                                        <p:cTn dur="500"/>
                                        <p:tgtEl>
                                          <p:spTgt spid="710">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xEl>
                                              <p:pRg end="4" st="4"/>
                                            </p:txEl>
                                          </p:spTgt>
                                        </p:tgtEl>
                                        <p:attrNameLst>
                                          <p:attrName>style.visibility</p:attrName>
                                        </p:attrNameLst>
                                      </p:cBhvr>
                                      <p:to>
                                        <p:strVal val="visible"/>
                                      </p:to>
                                    </p:set>
                                    <p:anim calcmode="lin" valueType="num">
                                      <p:cBhvr additive="base">
                                        <p:cTn dur="500"/>
                                        <p:tgtEl>
                                          <p:spTgt spid="710">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xEl>
                                              <p:pRg end="5" st="5"/>
                                            </p:txEl>
                                          </p:spTgt>
                                        </p:tgtEl>
                                        <p:attrNameLst>
                                          <p:attrName>style.visibility</p:attrName>
                                        </p:attrNameLst>
                                      </p:cBhvr>
                                      <p:to>
                                        <p:strVal val="visible"/>
                                      </p:to>
                                    </p:set>
                                    <p:anim calcmode="lin" valueType="num">
                                      <p:cBhvr additive="base">
                                        <p:cTn dur="500"/>
                                        <p:tgtEl>
                                          <p:spTgt spid="710">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xEl>
                                              <p:pRg end="6" st="6"/>
                                            </p:txEl>
                                          </p:spTgt>
                                        </p:tgtEl>
                                        <p:attrNameLst>
                                          <p:attrName>style.visibility</p:attrName>
                                        </p:attrNameLst>
                                      </p:cBhvr>
                                      <p:to>
                                        <p:strVal val="visible"/>
                                      </p:to>
                                    </p:set>
                                    <p:anim calcmode="lin" valueType="num">
                                      <p:cBhvr additive="base">
                                        <p:cTn dur="500"/>
                                        <p:tgtEl>
                                          <p:spTgt spid="710">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xEl>
                                              <p:pRg end="7" st="7"/>
                                            </p:txEl>
                                          </p:spTgt>
                                        </p:tgtEl>
                                        <p:attrNameLst>
                                          <p:attrName>style.visibility</p:attrName>
                                        </p:attrNameLst>
                                      </p:cBhvr>
                                      <p:to>
                                        <p:strVal val="visible"/>
                                      </p:to>
                                    </p:set>
                                    <p:anim calcmode="lin" valueType="num">
                                      <p:cBhvr additive="base">
                                        <p:cTn dur="500"/>
                                        <p:tgtEl>
                                          <p:spTgt spid="710">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716" name="Shape 716"/>
        <p:cNvGrpSpPr/>
        <p:nvPr/>
      </p:nvGrpSpPr>
      <p:grpSpPr>
        <a:xfrm>
          <a:off x="0" y="0"/>
          <a:ext cx="0" cy="0"/>
          <a:chOff x="0" y="0"/>
          <a:chExt cx="0" cy="0"/>
        </a:xfrm>
      </p:grpSpPr>
      <p:sp>
        <p:nvSpPr>
          <p:cNvPr id="717" name="Google Shape;717;p54"/>
          <p:cNvSpPr/>
          <p:nvPr/>
        </p:nvSpPr>
        <p:spPr>
          <a:xfrm>
            <a:off x="0" y="0"/>
            <a:ext cx="12188824" cy="6858000"/>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718" name="Google Shape;718;p54"/>
          <p:cNvPicPr preferRelativeResize="0"/>
          <p:nvPr/>
        </p:nvPicPr>
        <p:blipFill rotWithShape="1">
          <a:blip r:embed="rId3">
            <a:alphaModFix amt="10000"/>
          </a:blip>
          <a:srcRect b="0" l="0" r="0" t="0"/>
          <a:stretch/>
        </p:blipFill>
        <p:spPr>
          <a:xfrm>
            <a:off x="-3176" y="0"/>
            <a:ext cx="12192000" cy="6858000"/>
          </a:xfrm>
          <a:prstGeom prst="rect">
            <a:avLst/>
          </a:prstGeom>
          <a:noFill/>
          <a:ln>
            <a:noFill/>
          </a:ln>
        </p:spPr>
      </p:pic>
      <p:sp>
        <p:nvSpPr>
          <p:cNvPr id="719" name="Google Shape;719;p54"/>
          <p:cNvSpPr/>
          <p:nvPr/>
        </p:nvSpPr>
        <p:spPr>
          <a:xfrm>
            <a:off x="7555992" y="0"/>
            <a:ext cx="4636008"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720" name="Google Shape;720;p54"/>
          <p:cNvPicPr preferRelativeResize="0"/>
          <p:nvPr/>
        </p:nvPicPr>
        <p:blipFill rotWithShape="1">
          <a:blip r:embed="rId4">
            <a:alphaModFix/>
          </a:blip>
          <a:srcRect b="0" l="0" r="0" t="0"/>
          <a:stretch/>
        </p:blipFill>
        <p:spPr>
          <a:xfrm>
            <a:off x="1" y="4242852"/>
            <a:ext cx="7767872" cy="225365"/>
          </a:xfrm>
          <a:prstGeom prst="rect">
            <a:avLst/>
          </a:prstGeom>
          <a:noFill/>
          <a:ln>
            <a:noFill/>
          </a:ln>
        </p:spPr>
      </p:pic>
      <p:sp>
        <p:nvSpPr>
          <p:cNvPr id="721" name="Google Shape;721;p54"/>
          <p:cNvSpPr/>
          <p:nvPr/>
        </p:nvSpPr>
        <p:spPr>
          <a:xfrm>
            <a:off x="-1" y="2590078"/>
            <a:ext cx="7868173" cy="1660332"/>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txBox="1"/>
          <p:nvPr>
            <p:ph type="ctrTitle"/>
          </p:nvPr>
        </p:nvSpPr>
        <p:spPr>
          <a:xfrm>
            <a:off x="680322" y="2733709"/>
            <a:ext cx="6752110" cy="1373070"/>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lt1"/>
              </a:buClr>
              <a:buSzPts val="5400"/>
              <a:buFont typeface="Trebuchet MS"/>
              <a:buNone/>
            </a:pPr>
            <a:r>
              <a:rPr b="1" lang="en-US"/>
              <a:t>Thank You</a:t>
            </a:r>
            <a:endParaRPr/>
          </a:p>
        </p:txBody>
      </p:sp>
      <p:pic>
        <p:nvPicPr>
          <p:cNvPr descr="Logo&#10;&#10;Description automatically generated" id="723" name="Google Shape;723;p54"/>
          <p:cNvPicPr preferRelativeResize="0"/>
          <p:nvPr/>
        </p:nvPicPr>
        <p:blipFill rotWithShape="1">
          <a:blip r:embed="rId5">
            <a:alphaModFix/>
          </a:blip>
          <a:srcRect b="0" l="0" r="0" t="0"/>
          <a:stretch/>
        </p:blipFill>
        <p:spPr>
          <a:xfrm>
            <a:off x="8187091" y="1749761"/>
            <a:ext cx="3358478" cy="3358478"/>
          </a:xfrm>
          <a:prstGeom prst="rect">
            <a:avLst/>
          </a:prstGeom>
          <a:noFill/>
          <a:ln>
            <a:noFill/>
          </a:ln>
          <a:effectLst>
            <a:outerShdw blurRad="76200" rotWithShape="0" algn="tl" dir="5040000" dist="63500">
              <a:srgbClr val="000000">
                <a:alpha val="40784"/>
              </a:srgbClr>
            </a:outerShdw>
          </a:effectLst>
        </p:spPr>
      </p:pic>
    </p:spTree>
  </p:cSld>
  <p:clrMapOvr>
    <a:masterClrMapping/>
  </p:clrMapOvr>
  <p:transition spd="slow">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Poppins"/>
              <a:buNone/>
            </a:pPr>
            <a:r>
              <a:rPr b="1" i="0" lang="en-US">
                <a:latin typeface="Poppins"/>
                <a:ea typeface="Poppins"/>
                <a:cs typeface="Poppins"/>
                <a:sym typeface="Poppins"/>
              </a:rPr>
              <a:t>Database – Composite Key</a:t>
            </a:r>
            <a:endParaRPr/>
          </a:p>
        </p:txBody>
      </p:sp>
      <p:sp>
        <p:nvSpPr>
          <p:cNvPr id="264" name="Google Shape;264;p6"/>
          <p:cNvSpPr txBox="1"/>
          <p:nvPr>
            <p:ph idx="1" type="body"/>
          </p:nvPr>
        </p:nvSpPr>
        <p:spPr>
          <a:xfrm>
            <a:off x="559293" y="2157274"/>
            <a:ext cx="10848513" cy="4518734"/>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rgbClr val="F2F2F2"/>
              </a:buClr>
              <a:buSzPts val="2000"/>
              <a:buChar char="•"/>
            </a:pPr>
            <a:r>
              <a:rPr b="1" i="0" lang="en-US" sz="2000">
                <a:solidFill>
                  <a:srgbClr val="F2F2F2"/>
                </a:solidFill>
              </a:rPr>
              <a:t>The composite Key becomes useful when there are more attributes in the Primary Key. </a:t>
            </a:r>
            <a:endParaRPr/>
          </a:p>
          <a:p>
            <a:pPr indent="-101600" lvl="0" marL="228600" rtl="0" algn="just">
              <a:lnSpc>
                <a:spcPct val="90000"/>
              </a:lnSpc>
              <a:spcBef>
                <a:spcPts val="1000"/>
              </a:spcBef>
              <a:spcAft>
                <a:spcPts val="0"/>
              </a:spcAft>
              <a:buClr>
                <a:schemeClr val="lt1"/>
              </a:buClr>
              <a:buSzPts val="2000"/>
              <a:buNone/>
            </a:pPr>
            <a:r>
              <a:t/>
            </a:r>
            <a:endParaRPr b="1" i="0" sz="2000">
              <a:solidFill>
                <a:srgbClr val="F2F2F2"/>
              </a:solidFill>
            </a:endParaRPr>
          </a:p>
          <a:p>
            <a:pPr indent="-228600" lvl="0" marL="228600" rtl="0" algn="just">
              <a:lnSpc>
                <a:spcPct val="90000"/>
              </a:lnSpc>
              <a:spcBef>
                <a:spcPts val="1000"/>
              </a:spcBef>
              <a:spcAft>
                <a:spcPts val="0"/>
              </a:spcAft>
              <a:buClr>
                <a:srgbClr val="F2F2F2"/>
              </a:buClr>
              <a:buSzPts val="2000"/>
              <a:buChar char="•"/>
            </a:pPr>
            <a:r>
              <a:rPr b="1" i="0" lang="en-US" sz="2000">
                <a:solidFill>
                  <a:srgbClr val="F2F2F2"/>
                </a:solidFill>
              </a:rPr>
              <a:t>For example, let us talk about the same table we discussed above the Employee table. Suppose the employees are given different Project Ids and roles that can help them uniquely identify from the table.</a:t>
            </a:r>
            <a:endParaRPr/>
          </a:p>
          <a:p>
            <a:pPr indent="0" lvl="0" marL="0" rtl="0" algn="just">
              <a:lnSpc>
                <a:spcPct val="90000"/>
              </a:lnSpc>
              <a:spcBef>
                <a:spcPts val="1000"/>
              </a:spcBef>
              <a:spcAft>
                <a:spcPts val="0"/>
              </a:spcAft>
              <a:buClr>
                <a:srgbClr val="F2F2F2"/>
              </a:buClr>
              <a:buSzPts val="2000"/>
              <a:buNone/>
            </a:pPr>
            <a:r>
              <a:rPr b="1" i="0" lang="en-US" sz="2000">
                <a:solidFill>
                  <a:srgbClr val="F2F2F2"/>
                </a:solidFill>
              </a:rPr>
              <a:t> </a:t>
            </a:r>
            <a:endParaRPr/>
          </a:p>
          <a:p>
            <a:pPr indent="-228600" lvl="0" marL="228600" rtl="0" algn="just">
              <a:lnSpc>
                <a:spcPct val="90000"/>
              </a:lnSpc>
              <a:spcBef>
                <a:spcPts val="1000"/>
              </a:spcBef>
              <a:spcAft>
                <a:spcPts val="0"/>
              </a:spcAft>
              <a:buClr>
                <a:srgbClr val="F2F2F2"/>
              </a:buClr>
              <a:buSzPts val="2000"/>
              <a:buChar char="•"/>
            </a:pPr>
            <a:r>
              <a:rPr b="1" i="0" lang="en-US" sz="2000">
                <a:solidFill>
                  <a:srgbClr val="F2F2F2"/>
                </a:solidFill>
              </a:rPr>
              <a:t>Now, the employee can be identified with the help of any of the keys such as Employee_ID, Employee_ProjectID, or Employee_ROLE. So, there are multiple primary keys. </a:t>
            </a:r>
            <a:endParaRPr/>
          </a:p>
          <a:p>
            <a:pPr indent="-101600" lvl="0" marL="228600" rtl="0" algn="just">
              <a:lnSpc>
                <a:spcPct val="90000"/>
              </a:lnSpc>
              <a:spcBef>
                <a:spcPts val="1000"/>
              </a:spcBef>
              <a:spcAft>
                <a:spcPts val="0"/>
              </a:spcAft>
              <a:buClr>
                <a:schemeClr val="lt1"/>
              </a:buClr>
              <a:buSzPts val="2000"/>
              <a:buNone/>
            </a:pPr>
            <a:r>
              <a:t/>
            </a:r>
            <a:endParaRPr b="1" i="0" sz="2000">
              <a:solidFill>
                <a:srgbClr val="F2F2F2"/>
              </a:solidFill>
            </a:endParaRPr>
          </a:p>
          <a:p>
            <a:pPr indent="-228600" lvl="0" marL="228600" rtl="0" algn="just">
              <a:lnSpc>
                <a:spcPct val="90000"/>
              </a:lnSpc>
              <a:spcBef>
                <a:spcPts val="1000"/>
              </a:spcBef>
              <a:spcAft>
                <a:spcPts val="0"/>
              </a:spcAft>
              <a:buClr>
                <a:srgbClr val="F2F2F2"/>
              </a:buClr>
              <a:buSzPts val="2000"/>
              <a:buChar char="•"/>
            </a:pPr>
            <a:r>
              <a:rPr b="1" i="0" lang="en-US" sz="2000">
                <a:solidFill>
                  <a:srgbClr val="F2F2F2"/>
                </a:solidFill>
              </a:rPr>
              <a:t>When a primary key has more attributes to be considered, it is called a composite key. Therefore, combining all these keys is called Composite Key or Concatenated Key. </a:t>
            </a:r>
            <a:endParaRPr b="1" sz="2000">
              <a:solidFill>
                <a:srgbClr val="F2F2F2"/>
              </a:solidFill>
            </a:endParaRPr>
          </a:p>
        </p:txBody>
      </p:sp>
      <p:pic>
        <p:nvPicPr>
          <p:cNvPr descr="Logo&#10;&#10;Description automatically generated" id="265" name="Google Shape;265;p6"/>
          <p:cNvPicPr preferRelativeResize="0"/>
          <p:nvPr/>
        </p:nvPicPr>
        <p:blipFill rotWithShape="1">
          <a:blip r:embed="rId3">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500"/>
                                        <p:tgtEl>
                                          <p:spTgt spid="2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 calcmode="lin" valueType="num">
                                      <p:cBhvr additive="base">
                                        <p:cTn dur="500"/>
                                        <p:tgtEl>
                                          <p:spTgt spid="26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 calcmode="lin" valueType="num">
                                      <p:cBhvr additive="base">
                                        <p:cTn dur="500"/>
                                        <p:tgtEl>
                                          <p:spTgt spid="26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 calcmode="lin" valueType="num">
                                      <p:cBhvr additive="base">
                                        <p:cTn dur="500"/>
                                        <p:tgtEl>
                                          <p:spTgt spid="264">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 calcmode="lin" valueType="num">
                                      <p:cBhvr additive="base">
                                        <p:cTn dur="500"/>
                                        <p:tgtEl>
                                          <p:spTgt spid="264">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4" st="4"/>
                                            </p:txEl>
                                          </p:spTgt>
                                        </p:tgtEl>
                                        <p:attrNameLst>
                                          <p:attrName>style.visibility</p:attrName>
                                        </p:attrNameLst>
                                      </p:cBhvr>
                                      <p:to>
                                        <p:strVal val="visible"/>
                                      </p:to>
                                    </p:set>
                                    <p:anim calcmode="lin" valueType="num">
                                      <p:cBhvr additive="base">
                                        <p:cTn dur="500"/>
                                        <p:tgtEl>
                                          <p:spTgt spid="264">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5" st="5"/>
                                            </p:txEl>
                                          </p:spTgt>
                                        </p:tgtEl>
                                        <p:attrNameLst>
                                          <p:attrName>style.visibility</p:attrName>
                                        </p:attrNameLst>
                                      </p:cBhvr>
                                      <p:to>
                                        <p:strVal val="visible"/>
                                      </p:to>
                                    </p:set>
                                    <p:anim calcmode="lin" valueType="num">
                                      <p:cBhvr additive="base">
                                        <p:cTn dur="500"/>
                                        <p:tgtEl>
                                          <p:spTgt spid="264">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6" st="6"/>
                                            </p:txEl>
                                          </p:spTgt>
                                        </p:tgtEl>
                                        <p:attrNameLst>
                                          <p:attrName>style.visibility</p:attrName>
                                        </p:attrNameLst>
                                      </p:cBhvr>
                                      <p:to>
                                        <p:strVal val="visible"/>
                                      </p:to>
                                    </p:set>
                                    <p:anim calcmode="lin" valueType="num">
                                      <p:cBhvr additive="base">
                                        <p:cTn dur="500"/>
                                        <p:tgtEl>
                                          <p:spTgt spid="264">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269" name="Shape 269"/>
        <p:cNvGrpSpPr/>
        <p:nvPr/>
      </p:nvGrpSpPr>
      <p:grpSpPr>
        <a:xfrm>
          <a:off x="0" y="0"/>
          <a:ext cx="0" cy="0"/>
          <a:chOff x="0" y="0"/>
          <a:chExt cx="0" cy="0"/>
        </a:xfrm>
      </p:grpSpPr>
      <p:sp>
        <p:nvSpPr>
          <p:cNvPr id="270" name="Google Shape;270;p7"/>
          <p:cNvSpPr/>
          <p:nvPr/>
        </p:nvSpPr>
        <p:spPr>
          <a:xfrm>
            <a:off x="0" y="-1"/>
            <a:ext cx="12188824"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pic>
        <p:nvPicPr>
          <p:cNvPr id="271" name="Google Shape;271;p7"/>
          <p:cNvPicPr preferRelativeResize="0"/>
          <p:nvPr/>
        </p:nvPicPr>
        <p:blipFill rotWithShape="1">
          <a:blip r:embed="rId3">
            <a:alphaModFix amt="10000"/>
          </a:blip>
          <a:srcRect b="0" l="0" r="0" t="0"/>
          <a:stretch/>
        </p:blipFill>
        <p:spPr>
          <a:xfrm>
            <a:off x="-3176" y="0"/>
            <a:ext cx="12192000" cy="6858000"/>
          </a:xfrm>
          <a:prstGeom prst="rect">
            <a:avLst/>
          </a:prstGeom>
          <a:noFill/>
          <a:ln>
            <a:noFill/>
          </a:ln>
        </p:spPr>
      </p:pic>
      <p:sp>
        <p:nvSpPr>
          <p:cNvPr id="272" name="Google Shape;272;p7"/>
          <p:cNvSpPr/>
          <p:nvPr/>
        </p:nvSpPr>
        <p:spPr>
          <a:xfrm>
            <a:off x="4639056" y="0"/>
            <a:ext cx="7552944"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273" name="Google Shape;273;p7"/>
          <p:cNvSpPr/>
          <p:nvPr/>
        </p:nvSpPr>
        <p:spPr>
          <a:xfrm>
            <a:off x="2" y="609600"/>
            <a:ext cx="4959094" cy="1368198"/>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txBox="1"/>
          <p:nvPr>
            <p:ph type="title"/>
          </p:nvPr>
        </p:nvSpPr>
        <p:spPr>
          <a:xfrm>
            <a:off x="106532" y="697073"/>
            <a:ext cx="4749451" cy="10809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000"/>
              <a:buFont typeface="Trebuchet MS"/>
              <a:buNone/>
            </a:pPr>
            <a:r>
              <a:rPr b="1" i="0" lang="en-US" sz="4000">
                <a:latin typeface="Trebuchet MS"/>
                <a:ea typeface="Trebuchet MS"/>
                <a:cs typeface="Trebuchet MS"/>
                <a:sym typeface="Trebuchet MS"/>
              </a:rPr>
              <a:t>Database – Foreign Key</a:t>
            </a:r>
            <a:endParaRPr sz="4000">
              <a:latin typeface="Trebuchet MS"/>
              <a:ea typeface="Trebuchet MS"/>
              <a:cs typeface="Trebuchet MS"/>
              <a:sym typeface="Trebuchet MS"/>
            </a:endParaRPr>
          </a:p>
        </p:txBody>
      </p:sp>
      <p:pic>
        <p:nvPicPr>
          <p:cNvPr id="275" name="Google Shape;275;p7"/>
          <p:cNvPicPr preferRelativeResize="0"/>
          <p:nvPr/>
        </p:nvPicPr>
        <p:blipFill rotWithShape="1">
          <a:blip r:embed="rId4">
            <a:alphaModFix/>
          </a:blip>
          <a:srcRect b="0" l="0" r="0" t="0"/>
          <a:stretch/>
        </p:blipFill>
        <p:spPr>
          <a:xfrm>
            <a:off x="2" y="1970241"/>
            <a:ext cx="4956048" cy="199787"/>
          </a:xfrm>
          <a:prstGeom prst="rect">
            <a:avLst/>
          </a:prstGeom>
          <a:noFill/>
          <a:ln>
            <a:noFill/>
          </a:ln>
        </p:spPr>
      </p:pic>
      <p:sp>
        <p:nvSpPr>
          <p:cNvPr id="276" name="Google Shape;276;p7"/>
          <p:cNvSpPr txBox="1"/>
          <p:nvPr>
            <p:ph idx="1" type="body"/>
          </p:nvPr>
        </p:nvSpPr>
        <p:spPr>
          <a:xfrm>
            <a:off x="200025" y="2113874"/>
            <a:ext cx="4136585" cy="4571011"/>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90000"/>
              </a:lnSpc>
              <a:spcBef>
                <a:spcPts val="0"/>
              </a:spcBef>
              <a:spcAft>
                <a:spcPts val="0"/>
              </a:spcAft>
              <a:buClr>
                <a:schemeClr val="lt1"/>
              </a:buClr>
              <a:buSzPts val="2000"/>
              <a:buNone/>
            </a:pPr>
            <a:r>
              <a:rPr b="1" i="0" lang="en-US" sz="2000"/>
              <a:t>Foreign Key references the primary key of another Table! It helps connect your Tables.</a:t>
            </a:r>
            <a:endParaRPr/>
          </a:p>
          <a:p>
            <a:pPr indent="0" lvl="0" marL="0" rtl="0" algn="just">
              <a:lnSpc>
                <a:spcPct val="90000"/>
              </a:lnSpc>
              <a:spcBef>
                <a:spcPts val="1000"/>
              </a:spcBef>
              <a:spcAft>
                <a:spcPts val="0"/>
              </a:spcAft>
              <a:buClr>
                <a:schemeClr val="lt1"/>
              </a:buClr>
              <a:buSzPts val="2000"/>
              <a:buNone/>
            </a:pPr>
            <a:r>
              <a:t/>
            </a:r>
            <a:endParaRPr b="1" i="0" sz="2000"/>
          </a:p>
          <a:p>
            <a:pPr indent="-228600" lvl="0" marL="228600" rtl="0" algn="just">
              <a:lnSpc>
                <a:spcPct val="90000"/>
              </a:lnSpc>
              <a:spcBef>
                <a:spcPts val="1000"/>
              </a:spcBef>
              <a:spcAft>
                <a:spcPts val="0"/>
              </a:spcAft>
              <a:buClr>
                <a:schemeClr val="lt1"/>
              </a:buClr>
              <a:buSzPts val="2000"/>
              <a:buFont typeface="Arial"/>
              <a:buChar char="•"/>
            </a:pPr>
            <a:r>
              <a:rPr b="1" i="0" lang="en-US" sz="2000"/>
              <a:t>A foreign key can have a different name from its primary key.</a:t>
            </a:r>
            <a:endParaRPr/>
          </a:p>
          <a:p>
            <a:pPr indent="-101600" lvl="0" marL="228600" rtl="0" algn="just">
              <a:lnSpc>
                <a:spcPct val="90000"/>
              </a:lnSpc>
              <a:spcBef>
                <a:spcPts val="1000"/>
              </a:spcBef>
              <a:spcAft>
                <a:spcPts val="0"/>
              </a:spcAft>
              <a:buClr>
                <a:schemeClr val="lt1"/>
              </a:buClr>
              <a:buSzPts val="2000"/>
              <a:buFont typeface="Arial"/>
              <a:buNone/>
            </a:pPr>
            <a:r>
              <a:t/>
            </a:r>
            <a:endParaRPr b="1" i="0" sz="2000"/>
          </a:p>
          <a:p>
            <a:pPr indent="-228600" lvl="0" marL="228600" rtl="0" algn="just">
              <a:lnSpc>
                <a:spcPct val="90000"/>
              </a:lnSpc>
              <a:spcBef>
                <a:spcPts val="1000"/>
              </a:spcBef>
              <a:spcAft>
                <a:spcPts val="0"/>
              </a:spcAft>
              <a:buClr>
                <a:schemeClr val="lt1"/>
              </a:buClr>
              <a:buSzPts val="2000"/>
              <a:buFont typeface="Arial"/>
              <a:buChar char="•"/>
            </a:pPr>
            <a:r>
              <a:rPr b="1" i="0" lang="en-US" sz="2000"/>
              <a:t>It ensures rows in one table have corresponding rows in another.</a:t>
            </a:r>
            <a:endParaRPr/>
          </a:p>
          <a:p>
            <a:pPr indent="-101600" lvl="0" marL="228600" rtl="0" algn="just">
              <a:lnSpc>
                <a:spcPct val="90000"/>
              </a:lnSpc>
              <a:spcBef>
                <a:spcPts val="1000"/>
              </a:spcBef>
              <a:spcAft>
                <a:spcPts val="0"/>
              </a:spcAft>
              <a:buClr>
                <a:schemeClr val="lt1"/>
              </a:buClr>
              <a:buSzPts val="2000"/>
              <a:buFont typeface="Arial"/>
              <a:buNone/>
            </a:pPr>
            <a:r>
              <a:t/>
            </a:r>
            <a:endParaRPr b="1" i="0" sz="2000"/>
          </a:p>
          <a:p>
            <a:pPr indent="-228600" lvl="0" marL="228600" rtl="0" algn="just">
              <a:lnSpc>
                <a:spcPct val="90000"/>
              </a:lnSpc>
              <a:spcBef>
                <a:spcPts val="1000"/>
              </a:spcBef>
              <a:spcAft>
                <a:spcPts val="0"/>
              </a:spcAft>
              <a:buClr>
                <a:schemeClr val="lt1"/>
              </a:buClr>
              <a:buSzPts val="2000"/>
              <a:buChar char="•"/>
            </a:pPr>
            <a:r>
              <a:rPr b="1" i="0" lang="en-US" sz="2000"/>
              <a:t>Foreign keys can be null even though primary keys can not.</a:t>
            </a:r>
            <a:endParaRPr/>
          </a:p>
          <a:p>
            <a:pPr indent="0" lvl="0" marL="0" rtl="0" algn="l">
              <a:lnSpc>
                <a:spcPct val="90000"/>
              </a:lnSpc>
              <a:spcBef>
                <a:spcPts val="1000"/>
              </a:spcBef>
              <a:spcAft>
                <a:spcPts val="0"/>
              </a:spcAft>
              <a:buClr>
                <a:schemeClr val="lt1"/>
              </a:buClr>
              <a:buSzPts val="1400"/>
              <a:buNone/>
            </a:pPr>
            <a:r>
              <a:t/>
            </a:r>
            <a:endParaRPr sz="1400"/>
          </a:p>
        </p:txBody>
      </p:sp>
      <p:pic>
        <p:nvPicPr>
          <p:cNvPr descr="Table&#10;&#10;Description automatically generated" id="277" name="Google Shape;277;p7"/>
          <p:cNvPicPr preferRelativeResize="0"/>
          <p:nvPr/>
        </p:nvPicPr>
        <p:blipFill rotWithShape="1">
          <a:blip r:embed="rId5">
            <a:alphaModFix/>
          </a:blip>
          <a:srcRect b="1" l="0" r="17657" t="0"/>
          <a:stretch/>
        </p:blipFill>
        <p:spPr>
          <a:xfrm>
            <a:off x="5338583" y="640079"/>
            <a:ext cx="6367642" cy="5780411"/>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278" name="Google Shape;278;p7"/>
          <p:cNvPicPr preferRelativeResize="0"/>
          <p:nvPr/>
        </p:nvPicPr>
        <p:blipFill rotWithShape="1">
          <a:blip r:embed="rId6">
            <a:alphaModFix/>
          </a:blip>
          <a:srcRect b="0" l="0" r="0" t="0"/>
          <a:stretch/>
        </p:blipFill>
        <p:spPr>
          <a:xfrm>
            <a:off x="11103600" y="-2"/>
            <a:ext cx="1085224" cy="1085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1000"/>
                                        <p:tgtEl>
                                          <p:spTgt spid="2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4" st="4"/>
                                            </p:txEl>
                                          </p:spTgt>
                                        </p:tgtEl>
                                        <p:attrNameLst>
                                          <p:attrName>style.visibility</p:attrName>
                                        </p:attrNameLst>
                                      </p:cBhvr>
                                      <p:to>
                                        <p:strVal val="visible"/>
                                      </p:to>
                                    </p:set>
                                    <p:animEffect filter="fade" transition="in">
                                      <p:cBhvr>
                                        <p:cTn dur="1000"/>
                                        <p:tgtEl>
                                          <p:spTgt spid="2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5" st="5"/>
                                            </p:txEl>
                                          </p:spTgt>
                                        </p:tgtEl>
                                        <p:attrNameLst>
                                          <p:attrName>style.visibility</p:attrName>
                                        </p:attrNameLst>
                                      </p:cBhvr>
                                      <p:to>
                                        <p:strVal val="visible"/>
                                      </p:to>
                                    </p:set>
                                    <p:animEffect filter="fade" transition="in">
                                      <p:cBhvr>
                                        <p:cTn dur="1000"/>
                                        <p:tgtEl>
                                          <p:spTgt spid="2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6" st="6"/>
                                            </p:txEl>
                                          </p:spTgt>
                                        </p:tgtEl>
                                        <p:attrNameLst>
                                          <p:attrName>style.visibility</p:attrName>
                                        </p:attrNameLst>
                                      </p:cBhvr>
                                      <p:to>
                                        <p:strVal val="visible"/>
                                      </p:to>
                                    </p:set>
                                    <p:animEffect filter="fade" transition="in">
                                      <p:cBhvr>
                                        <p:cTn dur="1000"/>
                                        <p:tgtEl>
                                          <p:spTgt spid="2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7" st="7"/>
                                            </p:txEl>
                                          </p:spTgt>
                                        </p:tgtEl>
                                        <p:attrNameLst>
                                          <p:attrName>style.visibility</p:attrName>
                                        </p:attrNameLst>
                                      </p:cBhvr>
                                      <p:to>
                                        <p:strVal val="visible"/>
                                      </p:to>
                                    </p:set>
                                    <p:animEffect filter="fade" transition="in">
                                      <p:cBhvr>
                                        <p:cTn dur="1000"/>
                                        <p:tgtEl>
                                          <p:spTgt spid="27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282" name="Shape 282"/>
        <p:cNvGrpSpPr/>
        <p:nvPr/>
      </p:nvGrpSpPr>
      <p:grpSpPr>
        <a:xfrm>
          <a:off x="0" y="0"/>
          <a:ext cx="0" cy="0"/>
          <a:chOff x="0" y="0"/>
          <a:chExt cx="0" cy="0"/>
        </a:xfrm>
      </p:grpSpPr>
      <p:sp>
        <p:nvSpPr>
          <p:cNvPr id="283" name="Google Shape;283;p8"/>
          <p:cNvSpPr txBox="1"/>
          <p:nvPr>
            <p:ph type="title"/>
          </p:nvPr>
        </p:nvSpPr>
        <p:spPr>
          <a:xfrm>
            <a:off x="374075" y="753228"/>
            <a:ext cx="9920108"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Roboto"/>
              <a:buNone/>
            </a:pPr>
            <a:r>
              <a:rPr b="1" i="0" lang="en-US" sz="4000">
                <a:latin typeface="Roboto"/>
                <a:ea typeface="Roboto"/>
                <a:cs typeface="Roboto"/>
                <a:sym typeface="Roboto"/>
              </a:rPr>
              <a:t>Super Key</a:t>
            </a:r>
            <a:endParaRPr b="1" sz="4000"/>
          </a:p>
        </p:txBody>
      </p:sp>
      <p:sp>
        <p:nvSpPr>
          <p:cNvPr id="284" name="Google Shape;284;p8"/>
          <p:cNvSpPr txBox="1"/>
          <p:nvPr>
            <p:ph idx="1" type="body"/>
          </p:nvPr>
        </p:nvSpPr>
        <p:spPr>
          <a:xfrm>
            <a:off x="374074" y="2336873"/>
            <a:ext cx="3795590" cy="359931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i="0" lang="en-US" sz="2000"/>
              <a:t>Super key is a set of over one key that can identify a record uniquely in a table, and the Primary Key is a subset of the Super Key.</a:t>
            </a:r>
            <a:endParaRPr b="1" sz="2000"/>
          </a:p>
        </p:txBody>
      </p:sp>
      <p:pic>
        <p:nvPicPr>
          <p:cNvPr descr="Diagram&#10;&#10;Description automatically generated" id="285" name="Google Shape;285;p8"/>
          <p:cNvPicPr preferRelativeResize="0"/>
          <p:nvPr/>
        </p:nvPicPr>
        <p:blipFill rotWithShape="1">
          <a:blip r:embed="rId3">
            <a:alphaModFix/>
          </a:blip>
          <a:srcRect b="0" l="0" r="0" t="0"/>
          <a:stretch/>
        </p:blipFill>
        <p:spPr>
          <a:xfrm>
            <a:off x="4654295" y="2437216"/>
            <a:ext cx="5639886" cy="3398031"/>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286" name="Google Shape;286;p8"/>
          <p:cNvPicPr preferRelativeResize="0"/>
          <p:nvPr/>
        </p:nvPicPr>
        <p:blipFill rotWithShape="1">
          <a:blip r:embed="rId4">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500"/>
                                        <p:tgtEl>
                                          <p:spTgt spid="2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Effect filter="fade" transition="in">
                                      <p:cBhvr>
                                        <p:cTn dur="2000"/>
                                        <p:tgtEl>
                                          <p:spTgt spid="2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2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78121"/>
            </a:gs>
            <a:gs pos="50000">
              <a:srgbClr val="D54006"/>
            </a:gs>
            <a:gs pos="100000">
              <a:srgbClr val="8C0000"/>
            </a:gs>
          </a:gsLst>
          <a:lin ang="2520000" scaled="0"/>
        </a:gradFill>
      </p:bgPr>
    </p:bg>
    <p:spTree>
      <p:nvGrpSpPr>
        <p:cNvPr id="290" name="Shape 290"/>
        <p:cNvGrpSpPr/>
        <p:nvPr/>
      </p:nvGrpSpPr>
      <p:grpSpPr>
        <a:xfrm>
          <a:off x="0" y="0"/>
          <a:ext cx="0" cy="0"/>
          <a:chOff x="0" y="0"/>
          <a:chExt cx="0" cy="0"/>
        </a:xfrm>
      </p:grpSpPr>
      <p:sp>
        <p:nvSpPr>
          <p:cNvPr id="291" name="Google Shape;291;p9"/>
          <p:cNvSpPr txBox="1"/>
          <p:nvPr>
            <p:ph type="title"/>
          </p:nvPr>
        </p:nvSpPr>
        <p:spPr>
          <a:xfrm>
            <a:off x="191773" y="753228"/>
            <a:ext cx="10102410" cy="10809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Roboto"/>
              <a:buNone/>
            </a:pPr>
            <a:r>
              <a:rPr b="1" i="0" lang="en-US" sz="4000">
                <a:latin typeface="Roboto"/>
                <a:ea typeface="Roboto"/>
                <a:cs typeface="Roboto"/>
                <a:sym typeface="Roboto"/>
              </a:rPr>
              <a:t>Candidate Key</a:t>
            </a:r>
            <a:endParaRPr b="1" sz="4000"/>
          </a:p>
        </p:txBody>
      </p:sp>
      <p:sp>
        <p:nvSpPr>
          <p:cNvPr id="292" name="Google Shape;292;p9"/>
          <p:cNvSpPr txBox="1"/>
          <p:nvPr>
            <p:ph idx="1" type="body"/>
          </p:nvPr>
        </p:nvSpPr>
        <p:spPr>
          <a:xfrm>
            <a:off x="191772" y="2336873"/>
            <a:ext cx="3977892" cy="3599316"/>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lt1"/>
              </a:buClr>
              <a:buSzPts val="2000"/>
              <a:buChar char="•"/>
            </a:pPr>
            <a:r>
              <a:rPr b="1" i="0" lang="en-US" sz="2000"/>
              <a:t>A candidate key is a set of one or more columns that can identify a record uniquely in a table, and YOU can use each candidate key as a </a:t>
            </a:r>
            <a:r>
              <a:rPr b="1" i="0" lang="en-US" sz="2000" u="sng" strike="noStrike">
                <a:solidFill>
                  <a:schemeClr val="hlink"/>
                </a:solidFill>
                <a:hlinkClick r:id="rId3"/>
              </a:rPr>
              <a:t>Primary Key.</a:t>
            </a:r>
            <a:endParaRPr b="1" sz="2000"/>
          </a:p>
        </p:txBody>
      </p:sp>
      <p:pic>
        <p:nvPicPr>
          <p:cNvPr descr="Table&#10;&#10;Description automatically generated with medium confidence" id="293" name="Google Shape;293;p9"/>
          <p:cNvPicPr preferRelativeResize="0"/>
          <p:nvPr/>
        </p:nvPicPr>
        <p:blipFill rotWithShape="1">
          <a:blip r:embed="rId4">
            <a:alphaModFix/>
          </a:blip>
          <a:srcRect b="0" l="0" r="0" t="0"/>
          <a:stretch/>
        </p:blipFill>
        <p:spPr>
          <a:xfrm>
            <a:off x="4515643" y="2935503"/>
            <a:ext cx="7484586" cy="2731872"/>
          </a:xfrm>
          <a:prstGeom prst="rect">
            <a:avLst/>
          </a:prstGeom>
          <a:noFill/>
          <a:ln>
            <a:noFill/>
          </a:ln>
          <a:effectLst>
            <a:outerShdw blurRad="76200" rotWithShape="0" algn="tl" dir="5040000" dist="63500">
              <a:srgbClr val="000000">
                <a:alpha val="40784"/>
              </a:srgbClr>
            </a:outerShdw>
          </a:effectLst>
        </p:spPr>
      </p:pic>
      <p:pic>
        <p:nvPicPr>
          <p:cNvPr descr="Logo&#10;&#10;Description automatically generated" id="294" name="Google Shape;294;p9"/>
          <p:cNvPicPr preferRelativeResize="0"/>
          <p:nvPr/>
        </p:nvPicPr>
        <p:blipFill rotWithShape="1">
          <a:blip r:embed="rId5">
            <a:alphaModFix/>
          </a:blip>
          <a:srcRect b="0" l="0" r="0" t="0"/>
          <a:stretch/>
        </p:blipFill>
        <p:spPr>
          <a:xfrm>
            <a:off x="10950572" y="-2"/>
            <a:ext cx="1238252" cy="12382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500"/>
                                        <p:tgtEl>
                                          <p:spTgt spid="2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2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2023-02-19T12:54:19Z</dcterms:created>
  <dc:creator>Satyam Patel</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2023-02-19T13:41:12Z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bb7e44bd-78e7-43b6-aa1c-72ca4a5e8d01</vt:lpwstr>
  </property>
  <property fmtid="{D5CDD505-2E9C-101B-9397-08002B2CF9AE}" pid="7" name="MSIP_Label_defa4170-0d19-0005-0004-bc88714345d2_ActionId">
    <vt:lpwstr>470b2ea6-fff1-4238-9e0f-2604c1a5f0a0</vt:lpwstr>
  </property>
  <property fmtid="{D5CDD505-2E9C-101B-9397-08002B2CF9AE}" pid="8" name="MSIP_Label_defa4170-0d19-0005-0004-bc88714345d2_ContentBits">
    <vt:lpwstr>0</vt:lpwstr>
  </property>
</Properties>
</file>